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7" r:id="rId2"/>
    <p:sldId id="273" r:id="rId3"/>
    <p:sldId id="291" r:id="rId4"/>
    <p:sldId id="274" r:id="rId5"/>
    <p:sldId id="275" r:id="rId6"/>
    <p:sldId id="292" r:id="rId7"/>
    <p:sldId id="277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64" r:id="rId23"/>
    <p:sldId id="265" r:id="rId24"/>
    <p:sldId id="266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268" r:id="rId42"/>
    <p:sldId id="272" r:id="rId43"/>
    <p:sldId id="312" r:id="rId44"/>
    <p:sldId id="313" r:id="rId45"/>
    <p:sldId id="314" r:id="rId46"/>
    <p:sldId id="315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6" r:id="rId67"/>
    <p:sldId id="316" r:id="rId68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8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66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23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5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o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579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z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52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389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53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924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57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7263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59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707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61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975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r@kgt.bme.h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5400" dirty="0" smtClean="0"/>
              <a:t>Gazdaságpolitika</a:t>
            </a:r>
            <a:br>
              <a:rPr lang="hu-HU" sz="5400" dirty="0" smtClean="0"/>
            </a:br>
            <a:r>
              <a:rPr lang="hu-HU" sz="2800" dirty="0" err="1" smtClean="0"/>
              <a:t>bsc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smtClean="0"/>
              <a:t>1-2. </a:t>
            </a:r>
            <a:r>
              <a:rPr lang="hu-HU" sz="3600" dirty="0" err="1" smtClean="0"/>
              <a:t>ea</a:t>
            </a:r>
            <a:endParaRPr lang="hu-HU" sz="3600" dirty="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/>
          <a:lstStyle/>
          <a:p>
            <a:r>
              <a:rPr lang="hu-HU" sz="4000" dirty="0" smtClean="0"/>
              <a:t>Társadalmi érték meghatározás és gazdaságpolitika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9252520" cy="5112567"/>
          </a:xfrm>
        </p:spPr>
        <p:txBody>
          <a:bodyPr/>
          <a:lstStyle/>
          <a:p>
            <a:r>
              <a:rPr lang="hu-HU" dirty="0" smtClean="0"/>
              <a:t>A társadalmi érték meghatározás </a:t>
            </a:r>
            <a:r>
              <a:rPr lang="hu-HU" i="1" dirty="0" smtClean="0"/>
              <a:t>nem része </a:t>
            </a:r>
            <a:r>
              <a:rPr lang="hu-HU" dirty="0" smtClean="0"/>
              <a:t>a gazdaságpolitikának, a társadalmi érték meghatározás a </a:t>
            </a:r>
            <a:r>
              <a:rPr lang="hu-HU" i="1" dirty="0" smtClean="0"/>
              <a:t>gazdasági világnézet</a:t>
            </a:r>
            <a:r>
              <a:rPr lang="hu-HU" dirty="0" smtClean="0"/>
              <a:t>  fogalmába tartozik.</a:t>
            </a:r>
          </a:p>
          <a:p>
            <a:r>
              <a:rPr lang="hu-HU" dirty="0" smtClean="0"/>
              <a:t>A gazdaságpolitika az adott értékek érvényesítéséhez tartozó cselekvések meghatározása</a:t>
            </a:r>
          </a:p>
          <a:p>
            <a:r>
              <a:rPr lang="hu-HU" dirty="0" smtClean="0"/>
              <a:t>A gazdaságpolitikai véleménykülönbségek az érdekek és a világnézeti szempontok különbségein alapulnak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57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hu-HU" sz="4000" dirty="0" smtClean="0"/>
              <a:t>Tudomány-e a gazdaságpolitika?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497363"/>
          </a:xfrm>
        </p:spPr>
        <p:txBody>
          <a:bodyPr/>
          <a:lstStyle/>
          <a:p>
            <a:r>
              <a:rPr lang="hu-HU" dirty="0" smtClean="0"/>
              <a:t>Abban az értelemben </a:t>
            </a:r>
            <a:r>
              <a:rPr lang="hu-HU" i="1" dirty="0" smtClean="0"/>
              <a:t>nem</a:t>
            </a:r>
            <a:r>
              <a:rPr lang="hu-HU" dirty="0" smtClean="0"/>
              <a:t>, </a:t>
            </a:r>
            <a:r>
              <a:rPr lang="hu-HU" dirty="0"/>
              <a:t>hogy a gazdaságpolitika sikerességének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-- nem kritériuma a tudományosság</a:t>
            </a:r>
          </a:p>
          <a:p>
            <a:pPr marL="0" indent="0">
              <a:buNone/>
            </a:pPr>
            <a:r>
              <a:rPr lang="hu-HU" i="1" dirty="0" smtClean="0"/>
              <a:t>-- </a:t>
            </a:r>
            <a:r>
              <a:rPr lang="hu-HU" dirty="0" smtClean="0"/>
              <a:t>mércéje a </a:t>
            </a:r>
            <a:r>
              <a:rPr lang="hu-HU" i="1" dirty="0" smtClean="0"/>
              <a:t>siker</a:t>
            </a:r>
            <a:endParaRPr lang="hu-HU" dirty="0" smtClean="0"/>
          </a:p>
          <a:p>
            <a:r>
              <a:rPr lang="hu-HU" dirty="0" smtClean="0"/>
              <a:t>Inkább azt lehet mondani, hogy a gazdaságpolitika a </a:t>
            </a:r>
            <a:r>
              <a:rPr lang="hu-HU" i="1" dirty="0" smtClean="0"/>
              <a:t>döntés művészete</a:t>
            </a:r>
            <a:r>
              <a:rPr lang="hu-HU" dirty="0" smtClean="0"/>
              <a:t> (korlátozott információk birtokában és bizonytalanság mellett kell dönteni)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46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A gazdaságpolitika funkciói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hu-HU" dirty="0" smtClean="0"/>
              <a:t>A gazdasági fejlődés jogi és társadalmi kereteinek biztosítása</a:t>
            </a:r>
          </a:p>
          <a:p>
            <a:r>
              <a:rPr lang="hu-HU" dirty="0" smtClean="0"/>
              <a:t>A verseny fenntartása</a:t>
            </a:r>
          </a:p>
          <a:p>
            <a:r>
              <a:rPr lang="hu-HU" dirty="0" smtClean="0"/>
              <a:t>A jövedelmek újraelosztása (redisztribúció) meghatározott elvek szerint</a:t>
            </a:r>
          </a:p>
          <a:p>
            <a:r>
              <a:rPr lang="hu-HU" dirty="0" smtClean="0"/>
              <a:t>Erőforrások átcsoportosítása (allokáció)</a:t>
            </a:r>
          </a:p>
          <a:p>
            <a:r>
              <a:rPr lang="hu-HU" dirty="0" smtClean="0"/>
              <a:t>Stabilizáció, a fejlesztés és a versenyképesség javítása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39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4000" dirty="0" smtClean="0"/>
              <a:t>A gazdaságpolitika részelemei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dirty="0" smtClean="0"/>
              <a:t>A funkciókból (is) következően levezethetők, meghatározhatók a gazdaságpolitika részelemei, területei.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Ezek középponti kategóriája: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a </a:t>
            </a:r>
            <a:r>
              <a:rPr lang="hu-HU" sz="3600" b="1" i="1" dirty="0" smtClean="0"/>
              <a:t>makrogazdasági politika</a:t>
            </a:r>
          </a:p>
          <a:p>
            <a:r>
              <a:rPr lang="hu-HU" dirty="0" smtClean="0"/>
              <a:t>A makrogazdasági politika a </a:t>
            </a:r>
            <a:r>
              <a:rPr lang="hu-HU" i="1" dirty="0" smtClean="0"/>
              <a:t>kormány</a:t>
            </a:r>
            <a:r>
              <a:rPr lang="hu-HU" dirty="0" smtClean="0"/>
              <a:t>nak a gazdaság egészére vonatkozó </a:t>
            </a:r>
            <a:r>
              <a:rPr lang="hu-HU" i="1" dirty="0" smtClean="0"/>
              <a:t>célkitűzéseit</a:t>
            </a:r>
            <a:r>
              <a:rPr lang="hu-HU" dirty="0" smtClean="0"/>
              <a:t> és az ezek megvalósításához szükséges </a:t>
            </a:r>
            <a:r>
              <a:rPr lang="hu-HU" i="1" dirty="0" smtClean="0"/>
              <a:t>eszközöket</a:t>
            </a:r>
            <a:r>
              <a:rPr lang="hu-HU" dirty="0" smtClean="0"/>
              <a:t> és </a:t>
            </a:r>
            <a:r>
              <a:rPr lang="hu-HU" i="1" dirty="0" smtClean="0"/>
              <a:t>intézményeket</a:t>
            </a:r>
            <a:r>
              <a:rPr lang="hu-HU" dirty="0" smtClean="0"/>
              <a:t> jelenti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1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hu-HU" dirty="0" smtClean="0"/>
              <a:t>A makrogazdasági politika pénzügyekre vonatkoztatható részét </a:t>
            </a:r>
            <a:r>
              <a:rPr lang="hu-HU" b="1" i="1" dirty="0" smtClean="0"/>
              <a:t>pénzügyi politikának</a:t>
            </a:r>
            <a:r>
              <a:rPr lang="hu-HU" dirty="0" smtClean="0"/>
              <a:t> nevezzük</a:t>
            </a:r>
          </a:p>
          <a:p>
            <a:r>
              <a:rPr lang="hu-HU" dirty="0" smtClean="0"/>
              <a:t>A pénzügyi politika </a:t>
            </a:r>
            <a:r>
              <a:rPr lang="hu-HU" i="1" dirty="0" smtClean="0"/>
              <a:t>részterületei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-- a </a:t>
            </a:r>
            <a:r>
              <a:rPr lang="hu-HU" i="1" dirty="0" smtClean="0"/>
              <a:t>monetáris</a:t>
            </a:r>
            <a:r>
              <a:rPr lang="hu-HU" dirty="0" smtClean="0"/>
              <a:t> politika</a:t>
            </a:r>
          </a:p>
          <a:p>
            <a:pPr marL="0" indent="0">
              <a:buNone/>
            </a:pPr>
            <a:r>
              <a:rPr lang="hu-HU" dirty="0" smtClean="0"/>
              <a:t>-- a </a:t>
            </a:r>
            <a:r>
              <a:rPr lang="hu-HU" i="1" dirty="0" smtClean="0"/>
              <a:t>fiskális</a:t>
            </a:r>
            <a:r>
              <a:rPr lang="hu-HU" dirty="0" smtClean="0"/>
              <a:t> (vagy költségvetési) politika</a:t>
            </a:r>
          </a:p>
          <a:p>
            <a:pPr marL="0" indent="0">
              <a:buNone/>
            </a:pPr>
            <a:r>
              <a:rPr lang="hu-HU" dirty="0" smtClean="0"/>
              <a:t>-- a </a:t>
            </a:r>
            <a:r>
              <a:rPr lang="hu-HU" i="1" dirty="0" smtClean="0"/>
              <a:t>deviza</a:t>
            </a:r>
            <a:r>
              <a:rPr lang="hu-HU" dirty="0" smtClean="0"/>
              <a:t>politika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4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politikák hierarchiája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Politika &gt; gazdaságpolitika &gt; makrogazdasági politika &gt; pénzügyi politika &gt; monetáris, fiskális, valuta politika</a:t>
            </a:r>
          </a:p>
          <a:p>
            <a:r>
              <a:rPr lang="hu-HU" dirty="0" smtClean="0"/>
              <a:t>Látható a pénzügyi politika beágyazódik ebbe a hierarchiába, tehát lehet a pénzügyi politikának </a:t>
            </a:r>
            <a:r>
              <a:rPr lang="hu-HU" i="1" dirty="0" smtClean="0"/>
              <a:t>cél és eszközrendszere</a:t>
            </a:r>
            <a:r>
              <a:rPr lang="hu-HU" dirty="0" smtClean="0"/>
              <a:t>, de a politika vagy akár a gazdaságpolitika egész kontextusában </a:t>
            </a:r>
            <a:r>
              <a:rPr lang="hu-HU" i="1" dirty="0" smtClean="0"/>
              <a:t>csak </a:t>
            </a:r>
            <a:r>
              <a:rPr lang="hu-HU" dirty="0" smtClean="0"/>
              <a:t>azok </a:t>
            </a:r>
            <a:r>
              <a:rPr lang="hu-HU" i="1" dirty="0" smtClean="0"/>
              <a:t>eszköze</a:t>
            </a:r>
            <a:r>
              <a:rPr lang="hu-HU" dirty="0" smtClean="0"/>
              <a:t>ként határozódik meg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0984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sz="4000" dirty="0" smtClean="0"/>
              <a:t>Monetáris politika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dirty="0" smtClean="0"/>
              <a:t>A monetáris politika a pénzügyi politika azon eszköze, mely a gazdasági szereplők magatartására a </a:t>
            </a:r>
            <a:r>
              <a:rPr lang="hu-HU" i="1" dirty="0" smtClean="0"/>
              <a:t>pénzkínálat</a:t>
            </a:r>
            <a:r>
              <a:rPr lang="hu-HU" dirty="0" smtClean="0"/>
              <a:t> (a pénz és hitelállomány nagysága) és/vagy a </a:t>
            </a:r>
            <a:r>
              <a:rPr lang="hu-HU" i="1" dirty="0" smtClean="0"/>
              <a:t>kamatláb</a:t>
            </a:r>
            <a:r>
              <a:rPr lang="hu-HU" dirty="0" smtClean="0"/>
              <a:t>  (a pénz ára) szabályozásán keresztül kíván hatni.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4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/>
              <a:t>A monetáris politika reálgazdasági </a:t>
            </a:r>
            <a:r>
              <a:rPr lang="hu-HU" dirty="0" smtClean="0"/>
              <a:t>hatása elsősorban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    - az infláció szintje</a:t>
            </a:r>
          </a:p>
          <a:p>
            <a:pPr marL="0" indent="0">
              <a:buNone/>
            </a:pPr>
            <a:r>
              <a:rPr lang="hu-HU" dirty="0"/>
              <a:t>    - fizetési mérleg zavarok</a:t>
            </a:r>
          </a:p>
          <a:p>
            <a:pPr marL="0" indent="0">
              <a:buNone/>
            </a:pPr>
            <a:r>
              <a:rPr lang="hu-HU" dirty="0" smtClean="0"/>
              <a:t>    - gazdasági konjunktúra alakulás</a:t>
            </a:r>
          </a:p>
          <a:p>
            <a:pPr marL="0" indent="0">
              <a:buNone/>
            </a:pPr>
            <a:r>
              <a:rPr lang="hu-HU" dirty="0" smtClean="0"/>
              <a:t>befolyásolásában jelentkezik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67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monetáris politika alakítása a </a:t>
            </a:r>
            <a:r>
              <a:rPr lang="hu-HU" i="1" dirty="0" smtClean="0"/>
              <a:t>jegybank</a:t>
            </a:r>
            <a:r>
              <a:rPr lang="hu-HU" dirty="0" smtClean="0"/>
              <a:t> kezében van: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A pénzmennyiség szabályozása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a </a:t>
            </a:r>
            <a:r>
              <a:rPr lang="hu-HU" i="1" dirty="0" smtClean="0"/>
              <a:t>jegybankpénz</a:t>
            </a:r>
            <a:r>
              <a:rPr lang="hu-HU" dirty="0" smtClean="0"/>
              <a:t> 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kereskedelmi bankok </a:t>
            </a:r>
            <a:r>
              <a:rPr lang="hu-HU" i="1" dirty="0" smtClean="0"/>
              <a:t>pénzteremtési 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    képességének </a:t>
            </a:r>
            <a:endParaRPr lang="hu-HU" dirty="0" smtClean="0"/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</a:t>
            </a:r>
            <a:r>
              <a:rPr lang="hu-HU" dirty="0" smtClean="0"/>
              <a:t>szabályozásával történik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16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600" dirty="0" smtClean="0"/>
              <a:t>Fiskális politika</a:t>
            </a:r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867328" cy="5001419"/>
          </a:xfrm>
        </p:spPr>
        <p:txBody>
          <a:bodyPr/>
          <a:lstStyle/>
          <a:p>
            <a:r>
              <a:rPr lang="hu-HU" dirty="0" smtClean="0"/>
              <a:t>A fiskális vagy </a:t>
            </a:r>
            <a:r>
              <a:rPr lang="hu-HU" i="1" dirty="0" smtClean="0"/>
              <a:t>költségvetési politika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kormányzati </a:t>
            </a:r>
            <a:r>
              <a:rPr lang="hu-HU" i="1" dirty="0" smtClean="0"/>
              <a:t>kiadások</a:t>
            </a:r>
            <a:r>
              <a:rPr lang="hu-HU" dirty="0" smtClean="0"/>
              <a:t> (vásárlások, beruházások)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</a:t>
            </a:r>
            <a:r>
              <a:rPr lang="hu-HU" i="1" dirty="0" smtClean="0"/>
              <a:t>bevételek</a:t>
            </a:r>
            <a:r>
              <a:rPr lang="hu-HU" dirty="0" smtClean="0"/>
              <a:t> (adózás)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alakításával kíván hatni a gazdasági szereplőkre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harmadikként kiemelendő a két előző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viszonya/egyenlege a költségvetési </a:t>
            </a:r>
            <a:r>
              <a:rPr lang="hu-HU" i="1" dirty="0" smtClean="0"/>
              <a:t>deficit</a:t>
            </a: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    vagy </a:t>
            </a:r>
            <a:r>
              <a:rPr lang="hu-HU" i="1" dirty="0" smtClean="0"/>
              <a:t>szufficit</a:t>
            </a:r>
            <a:r>
              <a:rPr lang="hu-HU" dirty="0" smtClean="0"/>
              <a:t> alakulása, alakítása </a:t>
            </a:r>
          </a:p>
          <a:p>
            <a:r>
              <a:rPr lang="hu-HU" dirty="0" smtClean="0"/>
              <a:t>Hatása: </a:t>
            </a:r>
            <a:r>
              <a:rPr lang="hu-HU" i="1" dirty="0" smtClean="0"/>
              <a:t>konjunktúra szabályozása</a:t>
            </a:r>
            <a:r>
              <a:rPr lang="hu-HU" dirty="0" smtClean="0"/>
              <a:t> és a </a:t>
            </a:r>
            <a:r>
              <a:rPr lang="hu-HU" i="1" dirty="0" smtClean="0"/>
              <a:t>stabilizáció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6517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sz="4000" dirty="0" err="1" smtClean="0"/>
              <a:t>Türei</a:t>
            </a:r>
            <a:r>
              <a:rPr lang="hu-HU" sz="4000" dirty="0" smtClean="0"/>
              <a:t> Sándor</a:t>
            </a:r>
          </a:p>
          <a:p>
            <a:pPr marL="0" indent="0">
              <a:buNone/>
            </a:pPr>
            <a:r>
              <a:rPr lang="hu-HU" sz="3600" dirty="0" smtClean="0"/>
              <a:t>Közgazdaságtan tsz   QA225.</a:t>
            </a:r>
          </a:p>
          <a:p>
            <a:pPr marL="0" indent="0">
              <a:buNone/>
            </a:pPr>
            <a:r>
              <a:rPr lang="hu-HU" sz="3600" dirty="0"/>
              <a:t>Fogadóóra: </a:t>
            </a:r>
            <a:r>
              <a:rPr lang="hu-HU" sz="3600"/>
              <a:t>szerda </a:t>
            </a:r>
            <a:r>
              <a:rPr lang="hu-HU" sz="3600" smtClean="0"/>
              <a:t>11.30-12???</a:t>
            </a:r>
            <a:endParaRPr lang="hu-HU" sz="3600" dirty="0"/>
          </a:p>
          <a:p>
            <a:pPr marL="0" indent="0">
              <a:buNone/>
            </a:pPr>
            <a:r>
              <a:rPr lang="hu-HU" sz="3600" dirty="0" smtClean="0"/>
              <a:t>E-mail: </a:t>
            </a:r>
            <a:r>
              <a:rPr lang="hu-HU" sz="3600" dirty="0" smtClean="0">
                <a:hlinkClick r:id="rId2"/>
              </a:rPr>
              <a:t>par@</a:t>
            </a:r>
            <a:r>
              <a:rPr lang="hu-HU" sz="3600" dirty="0" err="1" smtClean="0">
                <a:hlinkClick r:id="rId2"/>
              </a:rPr>
              <a:t>kgt.bme.hu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2720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hu-HU" sz="3600" dirty="0" smtClean="0"/>
              <a:t>Devizapolitika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lvl="0"/>
            <a:r>
              <a:rPr lang="hu-HU" dirty="0" smtClean="0"/>
              <a:t>A gazdasági szereplők magatartására az</a:t>
            </a:r>
          </a:p>
          <a:p>
            <a:pPr marL="0" lvl="0" indent="0">
              <a:buNone/>
            </a:pPr>
            <a:r>
              <a:rPr lang="hu-HU" dirty="0"/>
              <a:t> </a:t>
            </a:r>
            <a:r>
              <a:rPr lang="hu-HU" dirty="0" smtClean="0"/>
              <a:t> - árfolyamrendszeren</a:t>
            </a:r>
          </a:p>
          <a:p>
            <a:pPr marL="0" lvl="0" indent="0">
              <a:buNone/>
            </a:pPr>
            <a:r>
              <a:rPr lang="hu-HU" dirty="0"/>
              <a:t> </a:t>
            </a:r>
            <a:r>
              <a:rPr lang="hu-HU" dirty="0" smtClean="0"/>
              <a:t> - </a:t>
            </a:r>
            <a:r>
              <a:rPr lang="hu-HU" i="1" dirty="0" smtClean="0"/>
              <a:t>árfolyam-politiká</a:t>
            </a:r>
            <a:r>
              <a:rPr lang="hu-HU" dirty="0" smtClean="0"/>
              <a:t>n</a:t>
            </a:r>
          </a:p>
          <a:p>
            <a:pPr marL="0" lvl="0" indent="0">
              <a:buNone/>
            </a:pPr>
            <a:r>
              <a:rPr lang="hu-HU" dirty="0"/>
              <a:t> </a:t>
            </a:r>
            <a:r>
              <a:rPr lang="hu-HU" dirty="0" smtClean="0"/>
              <a:t>   keresztül  hat</a:t>
            </a:r>
          </a:p>
          <a:p>
            <a:r>
              <a:rPr lang="hu-HU" dirty="0" smtClean="0"/>
              <a:t>Kapcsolatot teremt a belső és a külső pénzügyi rendszer ill. a belső piac és a külpiacok között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66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sz="3600" dirty="0" smtClean="0"/>
              <a:t>Egyéb részpolitikák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 smtClean="0"/>
              <a:t>A makrogazdasági politika mellett természetesen egyéb részpolitikák is vannak: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például: - </a:t>
            </a:r>
            <a:r>
              <a:rPr lang="hu-HU" i="1" dirty="0" smtClean="0"/>
              <a:t>beruházási</a:t>
            </a:r>
            <a:r>
              <a:rPr lang="hu-HU" dirty="0" smtClean="0"/>
              <a:t> politika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- </a:t>
            </a:r>
            <a:r>
              <a:rPr lang="hu-HU" i="1" dirty="0" smtClean="0"/>
              <a:t>jövedelem</a:t>
            </a:r>
            <a:r>
              <a:rPr lang="hu-HU" dirty="0" smtClean="0"/>
              <a:t> politika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- </a:t>
            </a:r>
            <a:r>
              <a:rPr lang="hu-HU" i="1" dirty="0" smtClean="0"/>
              <a:t>jóléti </a:t>
            </a:r>
            <a:r>
              <a:rPr lang="hu-HU" dirty="0" smtClean="0"/>
              <a:t>politika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91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hu-HU" sz="2800" dirty="0" smtClean="0"/>
              <a:t>Folyt.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14543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Láthatjuk ezek nem csak a gazdaságpolitika területéhez tartoznak, hanem beletartoznak vagy kölcsönhatásban vannak a szélesen értelmezett </a:t>
            </a:r>
            <a:r>
              <a:rPr lang="hu-HU" altLang="hu-HU" i="1" dirty="0" smtClean="0"/>
              <a:t>társadalompolitikával</a:t>
            </a:r>
            <a:r>
              <a:rPr lang="hu-HU" altLang="hu-HU" dirty="0" smtClean="0"/>
              <a:t> is</a:t>
            </a:r>
          </a:p>
          <a:p>
            <a:pPr eaLnBrk="1" hangingPunct="1"/>
            <a:r>
              <a:rPr lang="hu-HU" altLang="hu-HU" dirty="0" smtClean="0"/>
              <a:t>A gazdaságpolitika és a társadalompolitika tehát </a:t>
            </a:r>
            <a:r>
              <a:rPr lang="hu-HU" altLang="hu-HU" i="1" dirty="0" smtClean="0"/>
              <a:t>nem függetleníthetők </a:t>
            </a:r>
            <a:r>
              <a:rPr lang="hu-HU" altLang="hu-HU" dirty="0" smtClean="0"/>
              <a:t>egymástól, a társadalompolitika jellege irányadó a gazdaságpolitika számára 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4891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733" y="0"/>
            <a:ext cx="8229600" cy="692696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hu-HU" sz="2800" dirty="0" smtClean="0"/>
              <a:t>Folyt.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A gazdaságpolitika egyes részterületei, egyes célkitűzései között </a:t>
            </a:r>
            <a:r>
              <a:rPr lang="hu-HU" altLang="hu-HU" i="1" dirty="0" smtClean="0"/>
              <a:t>nemritkán konfliktusok </a:t>
            </a:r>
            <a:r>
              <a:rPr lang="hu-HU" altLang="hu-HU" dirty="0" smtClean="0"/>
              <a:t>vannak. Az alkalmazott eszközök </a:t>
            </a:r>
            <a:r>
              <a:rPr lang="hu-HU" altLang="hu-HU" i="1" dirty="0" smtClean="0"/>
              <a:t>ellentétesen hatnak</a:t>
            </a:r>
            <a:r>
              <a:rPr lang="hu-HU" altLang="hu-HU" dirty="0" smtClean="0"/>
              <a:t> a gazdasági szereplőkre emiatt előfordulhat,hogy </a:t>
            </a:r>
            <a:r>
              <a:rPr lang="hu-HU" altLang="hu-HU" i="1" dirty="0" smtClean="0"/>
              <a:t>egyik részcél sem </a:t>
            </a:r>
            <a:r>
              <a:rPr lang="hu-HU" altLang="hu-HU" dirty="0" smtClean="0"/>
              <a:t>érhető el, sőt más területeken hatásuk akár kifejezetten káros is lehet.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Gyakori a </a:t>
            </a:r>
            <a:r>
              <a:rPr lang="hu-HU" altLang="hu-HU" i="1" dirty="0" smtClean="0"/>
              <a:t>fiskális és a monetáris</a:t>
            </a:r>
            <a:r>
              <a:rPr lang="hu-HU" altLang="hu-HU" dirty="0" smtClean="0"/>
              <a:t> politika közötti ellentmondás  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2478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dirty="0" smtClean="0"/>
              <a:t>A gazdaságpolitika tárgya</a:t>
            </a:r>
            <a:endParaRPr lang="hu-HU" altLang="hu-HU" sz="3600" dirty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939336" cy="48574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dirty="0" smtClean="0"/>
              <a:t>A jövedelmek </a:t>
            </a:r>
            <a:r>
              <a:rPr lang="hu-HU" altLang="hu-HU" i="1" dirty="0" smtClean="0"/>
              <a:t>keletkezése</a:t>
            </a:r>
            <a:r>
              <a:rPr lang="hu-HU" altLang="hu-HU" dirty="0" smtClean="0"/>
              <a:t> és </a:t>
            </a:r>
            <a:r>
              <a:rPr lang="hu-HU" altLang="hu-HU" i="1" dirty="0" smtClean="0"/>
              <a:t>elosztása </a:t>
            </a:r>
            <a:r>
              <a:rPr lang="hu-HU" altLang="hu-HU" sz="2400" dirty="0" smtClean="0"/>
              <a:t>(</a:t>
            </a:r>
            <a:r>
              <a:rPr lang="hu-HU" altLang="hu-HU" sz="2400" dirty="0" err="1" smtClean="0"/>
              <a:t>Goldperger</a:t>
            </a:r>
            <a:r>
              <a:rPr lang="hu-HU" altLang="hu-HU" sz="2400" dirty="0" smtClean="0"/>
              <a:t>)</a:t>
            </a:r>
            <a:endParaRPr lang="hu-HU" altLang="hu-HU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dirty="0"/>
              <a:t> </a:t>
            </a:r>
            <a:r>
              <a:rPr lang="hu-HU" altLang="hu-HU" sz="2400" dirty="0" smtClean="0"/>
              <a:t>     </a:t>
            </a:r>
            <a:r>
              <a:rPr lang="hu-HU" altLang="hu-HU" dirty="0" smtClean="0"/>
              <a:t>- kiktől, kikhez áramlik a jövedelem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- hogyan használják ezt fel azok, akik kapják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- megszerzett jövedelem olyan befektetés/kereslet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   forrásává válik, amely további jövedelmet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   generál vagy kikerül a gazdasági körforgásból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   (pl. fogyasztási célú importkereslet vagy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    tezaurálás)</a:t>
            </a:r>
          </a:p>
        </p:txBody>
      </p:sp>
    </p:spTree>
    <p:extLst>
      <p:ext uri="{BB962C8B-B14F-4D97-AF65-F5344CB8AC3E}">
        <p14:creationId xmlns:p14="http://schemas.microsoft.com/office/powerpoint/2010/main" val="18028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929411"/>
          </a:xfrm>
        </p:spPr>
        <p:txBody>
          <a:bodyPr/>
          <a:lstStyle/>
          <a:p>
            <a:r>
              <a:rPr lang="hu-HU" dirty="0" smtClean="0"/>
              <a:t>Következésképp: a trs. folyamatosan </a:t>
            </a:r>
            <a:r>
              <a:rPr lang="hu-HU" i="1" dirty="0" smtClean="0"/>
              <a:t>minősíti</a:t>
            </a:r>
            <a:r>
              <a:rPr lang="hu-HU" dirty="0" smtClean="0"/>
              <a:t> a gazdaságpolitikát (vesztesek – nyertesek pozíció alakulás, erre vonatkozó várakozások)</a:t>
            </a:r>
          </a:p>
          <a:p>
            <a:r>
              <a:rPr lang="hu-HU" dirty="0" smtClean="0"/>
              <a:t>A gazdaságpolitika tehát </a:t>
            </a:r>
            <a:r>
              <a:rPr lang="hu-HU" i="1" dirty="0" smtClean="0"/>
              <a:t>jövedelem újraelosztás</a:t>
            </a:r>
            <a:r>
              <a:rPr lang="hu-HU" dirty="0" smtClean="0"/>
              <a:t>t hajt végre, ez pedig </a:t>
            </a:r>
            <a:r>
              <a:rPr lang="hu-HU" i="1" dirty="0" smtClean="0"/>
              <a:t>konfliktusok</a:t>
            </a:r>
            <a:r>
              <a:rPr lang="hu-HU" dirty="0" smtClean="0"/>
              <a:t>at idéz elő</a:t>
            </a:r>
          </a:p>
          <a:p>
            <a:r>
              <a:rPr lang="hu-HU" dirty="0" smtClean="0"/>
              <a:t>A jövedelem újraelosztás alatt nem csak az országon belüli, hanem az országok között végbemenőt is érteni lehet (nyilván az az ország sikeres, amely ebben nyer)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2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gazdaságpolitika szintjei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Országon belül létezhet </a:t>
            </a:r>
            <a:r>
              <a:rPr lang="hu-HU" i="1" dirty="0" smtClean="0"/>
              <a:t>regionális</a:t>
            </a:r>
            <a:r>
              <a:rPr lang="hu-HU" dirty="0" smtClean="0"/>
              <a:t> gp. is, ami nyilván nem független a kormányzati gp.-tól</a:t>
            </a:r>
          </a:p>
          <a:p>
            <a:r>
              <a:rPr lang="hu-HU" dirty="0" smtClean="0"/>
              <a:t>A </a:t>
            </a:r>
            <a:r>
              <a:rPr lang="hu-HU" i="1" dirty="0" smtClean="0"/>
              <a:t>gazdasági integrációk</a:t>
            </a:r>
            <a:r>
              <a:rPr lang="hu-HU" dirty="0" smtClean="0"/>
              <a:t>nak (pl. EU) is van gp-je (a résztvevő országok által elfogadott alapelvekben és szabályokban testesül meg – csak: itt nincs a gp. mögött  álló nemzetek feletti kormány)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65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sz="3600" dirty="0" smtClean="0"/>
              <a:t>Stratégia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Koncepció vagy terv, mely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a benne megjelölt </a:t>
            </a:r>
            <a:r>
              <a:rPr lang="hu-HU" i="1" dirty="0" smtClean="0"/>
              <a:t>cél </a:t>
            </a:r>
            <a:r>
              <a:rPr lang="hu-HU" dirty="0" smtClean="0"/>
              <a:t>elérése érdekében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- végzendő tevékenység</a:t>
            </a:r>
            <a:r>
              <a:rPr lang="hu-HU" dirty="0" smtClean="0"/>
              <a:t> végrehajtásának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- útját és módját</a:t>
            </a:r>
            <a:r>
              <a:rPr lang="hu-HU" dirty="0" smtClean="0"/>
              <a:t> is megszabja és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- közreműködők</a:t>
            </a:r>
            <a:r>
              <a:rPr lang="hu-HU" dirty="0" smtClean="0"/>
              <a:t> tevékenységét is </a:t>
            </a:r>
            <a:r>
              <a:rPr lang="hu-HU" i="1" dirty="0" smtClean="0"/>
              <a:t>koordinálja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63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Fejlesztési stratégia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Tartalmaznia kell: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a </a:t>
            </a:r>
            <a:r>
              <a:rPr lang="hu-HU" i="1" dirty="0" smtClean="0"/>
              <a:t>helyzetértékelés</a:t>
            </a:r>
            <a:r>
              <a:rPr lang="hu-HU" dirty="0" smtClean="0"/>
              <a:t>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( világgazdasági feltételrendszer, belgazdasági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helyzet)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</a:t>
            </a:r>
            <a:r>
              <a:rPr lang="hu-HU" i="1" dirty="0" smtClean="0"/>
              <a:t>prognózisokat</a:t>
            </a:r>
            <a:endParaRPr lang="hu-HU" dirty="0" smtClean="0"/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  </a:t>
            </a:r>
            <a:r>
              <a:rPr lang="hu-HU" dirty="0" smtClean="0"/>
              <a:t>(a jövő feltételeinek és nagy valószínűséggel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bekövetkező eseteinek feltárása)</a:t>
            </a:r>
            <a:r>
              <a:rPr lang="hu-HU" i="1" dirty="0" smtClean="0"/>
              <a:t> 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5071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hu-HU" sz="2400" dirty="0" smtClean="0"/>
              <a:t>Folyt.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i="1" dirty="0" smtClean="0"/>
              <a:t>Koncepciókat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(olyan ajánlásokat, melyek a feltételezett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átfogóbb célok szolgálatában, a 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</a:t>
            </a:r>
            <a:r>
              <a:rPr lang="hu-HU" i="1" dirty="0" smtClean="0"/>
              <a:t>helyzetértékelésre</a:t>
            </a:r>
            <a:r>
              <a:rPr lang="hu-HU" dirty="0" smtClean="0"/>
              <a:t> és a </a:t>
            </a:r>
            <a:r>
              <a:rPr lang="hu-HU" i="1" dirty="0" smtClean="0"/>
              <a:t>prognózisra</a:t>
            </a:r>
            <a:r>
              <a:rPr lang="hu-HU" dirty="0" smtClean="0"/>
              <a:t> alapozva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dolgoznak ki   - több </a:t>
            </a:r>
            <a:r>
              <a:rPr lang="hu-HU" i="1" dirty="0" smtClean="0"/>
              <a:t>variánsban</a:t>
            </a:r>
            <a:r>
              <a:rPr lang="hu-HU" dirty="0" smtClean="0"/>
              <a:t> 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- </a:t>
            </a:r>
            <a:r>
              <a:rPr lang="hu-HU" i="1" dirty="0" smtClean="0"/>
              <a:t>ütemezéssel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</a:t>
            </a:r>
            <a:r>
              <a:rPr lang="hu-HU" b="1" i="1" dirty="0" smtClean="0"/>
              <a:t>fejlesztési célokat</a:t>
            </a:r>
            <a:endParaRPr lang="hu-HU" dirty="0" smtClean="0"/>
          </a:p>
          <a:p>
            <a:pPr marL="0" indent="0">
              <a:buNone/>
            </a:pPr>
            <a:r>
              <a:rPr lang="hu-HU" b="1" i="1" dirty="0"/>
              <a:t> </a:t>
            </a:r>
            <a:r>
              <a:rPr lang="hu-HU" b="1" i="1" dirty="0" smtClean="0"/>
              <a:t>   </a:t>
            </a:r>
            <a:r>
              <a:rPr lang="hu-HU" dirty="0" smtClean="0"/>
              <a:t>- azok </a:t>
            </a:r>
            <a:r>
              <a:rPr lang="hu-HU" i="1" dirty="0" smtClean="0"/>
              <a:t>rangsorolásával)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211435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dirty="0" smtClean="0"/>
              <a:t>.</a:t>
            </a: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2068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3600" dirty="0" smtClean="0"/>
              <a:t>- </a:t>
            </a:r>
            <a:r>
              <a:rPr lang="hu-HU" altLang="hu-HU" sz="4000" dirty="0" smtClean="0"/>
              <a:t>A tárgy követelményei</a:t>
            </a:r>
            <a:r>
              <a:rPr lang="hu-HU" altLang="hu-HU" sz="3600" dirty="0" smtClean="0"/>
              <a:t>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3600" b="1" dirty="0" smtClean="0"/>
              <a:t>Vizsga</a:t>
            </a:r>
            <a:r>
              <a:rPr lang="hu-HU" altLang="hu-HU" sz="3600" dirty="0" smtClean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3600" dirty="0" smtClean="0"/>
              <a:t>- Vizsgára bocsátás feltétele: </a:t>
            </a:r>
            <a:r>
              <a:rPr lang="hu-HU" altLang="hu-HU" sz="3600" b="1" dirty="0" smtClean="0"/>
              <a:t>aláírás</a:t>
            </a:r>
            <a:r>
              <a:rPr lang="hu-HU" altLang="hu-HU" sz="3600" dirty="0" smtClean="0"/>
              <a:t>, </a:t>
            </a:r>
            <a:r>
              <a:rPr lang="hu-HU" altLang="hu-HU" sz="2400" dirty="0" smtClean="0"/>
              <a:t>ehhez: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3600" dirty="0" smtClean="0"/>
              <a:t>Az </a:t>
            </a:r>
            <a:r>
              <a:rPr lang="hu-HU" altLang="hu-HU" sz="3600" b="1" i="1" dirty="0" smtClean="0"/>
              <a:t>1. és 2. zárthelyi</a:t>
            </a:r>
            <a:r>
              <a:rPr lang="hu-HU" altLang="hu-HU" sz="3600" i="1" dirty="0" smtClean="0"/>
              <a:t> sikeres (40%)</a:t>
            </a:r>
            <a:r>
              <a:rPr lang="hu-HU" altLang="hu-HU" sz="3600" dirty="0" smtClean="0"/>
              <a:t> megírása</a:t>
            </a:r>
          </a:p>
          <a:p>
            <a:pPr eaLnBrk="1" hangingPunct="1">
              <a:buFontTx/>
              <a:buChar char="-"/>
            </a:pPr>
            <a:r>
              <a:rPr lang="hu-HU" altLang="hu-HU" sz="3600" dirty="0" smtClean="0"/>
              <a:t>Zárthelyik várható időpontja: </a:t>
            </a:r>
            <a:r>
              <a:rPr lang="hu-HU" altLang="hu-HU" sz="3600" b="1" dirty="0" smtClean="0"/>
              <a:t>6. </a:t>
            </a:r>
            <a:r>
              <a:rPr lang="hu-HU" altLang="hu-HU" sz="3600" b="1" dirty="0" smtClean="0"/>
              <a:t>hét, 10. hét </a:t>
            </a:r>
          </a:p>
          <a:p>
            <a:pPr marL="0" indent="0" eaLnBrk="1" hangingPunct="1">
              <a:buNone/>
            </a:pPr>
            <a:r>
              <a:rPr lang="hu-HU" altLang="hu-HU" sz="3600" dirty="0" smtClean="0"/>
              <a:t>Pótlások ill. 3. zárthelyi a </a:t>
            </a:r>
            <a:r>
              <a:rPr lang="hu-HU" altLang="hu-HU" sz="3600" b="1" dirty="0" smtClean="0"/>
              <a:t>14. héten</a:t>
            </a:r>
          </a:p>
          <a:p>
            <a:pPr marL="0" indent="0" eaLnBrk="1" hangingPunct="1">
              <a:buNone/>
            </a:pPr>
            <a:r>
              <a:rPr lang="hu-HU" altLang="hu-HU" sz="3600" b="1" i="1" dirty="0" smtClean="0"/>
              <a:t>Aki mindhárom zárthelyit sikeresen megírja, annak nem kell vizsgáznia!!!</a:t>
            </a:r>
            <a:endParaRPr lang="hu-HU" altLang="hu-HU" sz="3600" b="1" i="1" dirty="0"/>
          </a:p>
        </p:txBody>
      </p:sp>
    </p:spTree>
    <p:extLst>
      <p:ext uri="{BB962C8B-B14F-4D97-AF65-F5344CB8AC3E}">
        <p14:creationId xmlns:p14="http://schemas.microsoft.com/office/powerpoint/2010/main" val="9398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11290"/>
            <a:ext cx="8229600" cy="1143000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dirty="0" smtClean="0"/>
              <a:t>A célok megvalósítását szolgáló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- </a:t>
            </a:r>
            <a:r>
              <a:rPr lang="hu-HU" i="1" dirty="0" smtClean="0"/>
              <a:t>eszköz</a:t>
            </a:r>
            <a:r>
              <a:rPr lang="hu-HU" dirty="0" smtClean="0"/>
              <a:t>rendszert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</a:t>
            </a:r>
            <a:r>
              <a:rPr lang="hu-HU" i="1" dirty="0" smtClean="0"/>
              <a:t>intézmény</a:t>
            </a:r>
            <a:r>
              <a:rPr lang="hu-HU" dirty="0" smtClean="0"/>
              <a:t>rendszert</a:t>
            </a:r>
          </a:p>
          <a:p>
            <a:r>
              <a:rPr lang="hu-HU" dirty="0" smtClean="0"/>
              <a:t>A célok érvényesítésének </a:t>
            </a:r>
            <a:r>
              <a:rPr lang="hu-HU" i="1" dirty="0" smtClean="0"/>
              <a:t>forrásfedezet</a:t>
            </a:r>
            <a:r>
              <a:rPr lang="hu-HU" dirty="0" smtClean="0"/>
              <a:t>ét</a:t>
            </a:r>
          </a:p>
          <a:p>
            <a:r>
              <a:rPr lang="hu-HU" dirty="0" smtClean="0"/>
              <a:t>A javaslatok    - </a:t>
            </a:r>
            <a:r>
              <a:rPr lang="hu-HU" i="1" dirty="0" smtClean="0"/>
              <a:t>ütemezés</a:t>
            </a:r>
            <a:r>
              <a:rPr lang="hu-HU" dirty="0" smtClean="0"/>
              <a:t>ét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- </a:t>
            </a:r>
            <a:r>
              <a:rPr lang="hu-HU" i="1" dirty="0" smtClean="0"/>
              <a:t>koordinálás</a:t>
            </a:r>
            <a:r>
              <a:rPr lang="hu-HU" dirty="0" smtClean="0"/>
              <a:t>át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20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stratégia jelentősége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hu-HU" dirty="0" smtClean="0"/>
              <a:t>Erre legjobban a </a:t>
            </a:r>
            <a:r>
              <a:rPr lang="hu-HU" i="1" dirty="0" smtClean="0"/>
              <a:t>hiánya</a:t>
            </a:r>
            <a:r>
              <a:rPr lang="hu-HU" dirty="0" smtClean="0"/>
              <a:t> mutat rá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pl. a </a:t>
            </a:r>
            <a:r>
              <a:rPr lang="hu-HU" i="1" dirty="0" smtClean="0"/>
              <a:t>német egység</a:t>
            </a:r>
            <a:r>
              <a:rPr lang="hu-HU" dirty="0" smtClean="0"/>
              <a:t> megvalósítása, ami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koherens stratégia nélkül következett be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nem eredményezett fenntartható növekedést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az új tartományokban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az óriási pénzügyi transzferek megterhelték a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régi tartományokat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981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hu-HU" sz="2800" dirty="0" smtClean="0"/>
              <a:t>Folyt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525963"/>
          </a:xfrm>
        </p:spPr>
        <p:txBody>
          <a:bodyPr/>
          <a:lstStyle/>
          <a:p>
            <a:r>
              <a:rPr lang="hu-HU" dirty="0" smtClean="0"/>
              <a:t>A német példa jól illusztrálja: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a pénz nem minden</a:t>
            </a:r>
          </a:p>
          <a:p>
            <a:pPr marL="0" indent="0">
              <a:buNone/>
            </a:pPr>
            <a:r>
              <a:rPr lang="hu-HU" dirty="0" smtClean="0"/>
              <a:t>   - stratégia nélkül a tőke nem hasznosul hatékonyan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hosszú időn keresztül fenntartott óriási tőke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transzfer sem eredményez fenntartható fejlődést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sőt: a szándékolttól eltérően a gazdasági és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szociális feszültségek fennmaradásához (vagy)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erősödéséhez járulhat hozzá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31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Stratégia és gazdaságpolitika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579296" cy="4525963"/>
          </a:xfrm>
        </p:spPr>
        <p:txBody>
          <a:bodyPr/>
          <a:lstStyle/>
          <a:p>
            <a:r>
              <a:rPr lang="hu-HU" dirty="0" smtClean="0"/>
              <a:t>A stratégia fogalmi megjelenése, a jelentőségére való rámutatás egyértelművé teszi: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a gazdaságpolitika </a:t>
            </a:r>
            <a:r>
              <a:rPr lang="hu-HU" i="1" dirty="0" smtClean="0"/>
              <a:t>nem (csak)</a:t>
            </a:r>
            <a:r>
              <a:rPr lang="hu-HU" b="1" dirty="0" smtClean="0"/>
              <a:t> </a:t>
            </a:r>
            <a:r>
              <a:rPr lang="hu-HU" dirty="0" smtClean="0"/>
              <a:t>a pillanatnyi, rövid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távú „bűvészkedés”, például egyensúlymegőrzés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2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/>
          <a:lstStyle/>
          <a:p>
            <a:r>
              <a:rPr lang="hu-HU" dirty="0" smtClean="0"/>
              <a:t>Ha szükség van hosszú távú nemzeti fejlesztési stratégiára, akkor ez szükségessé teszi átfogó </a:t>
            </a:r>
            <a:r>
              <a:rPr lang="hu-HU" i="1" dirty="0" smtClean="0"/>
              <a:t>felzárkózási, intézmény korszerűsítési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b="1" i="1" dirty="0" smtClean="0"/>
              <a:t>fejlesztéspolitika</a:t>
            </a:r>
            <a:r>
              <a:rPr lang="hu-HU" dirty="0" smtClean="0"/>
              <a:t> </a:t>
            </a:r>
            <a:r>
              <a:rPr lang="hu-HU" i="1" dirty="0" smtClean="0"/>
              <a:t>kidolgozását</a:t>
            </a:r>
            <a:r>
              <a:rPr lang="hu-HU" dirty="0" smtClean="0"/>
              <a:t> és </a:t>
            </a:r>
            <a:r>
              <a:rPr lang="hu-HU" i="1" dirty="0" smtClean="0"/>
              <a:t>végrehajtását</a:t>
            </a:r>
            <a:endParaRPr lang="hu-HU" dirty="0" smtClean="0"/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</a:t>
            </a:r>
            <a:r>
              <a:rPr lang="hu-HU" dirty="0" smtClean="0"/>
              <a:t>(ez tágabb, mint a hagyományos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gazdaságpolitika és eltérőek a hangsúlyai)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4099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hu-HU" sz="2800" dirty="0" smtClean="0"/>
              <a:t>Folyt.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u-HU" dirty="0" smtClean="0"/>
              <a:t>Miért szükséges?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közepes gazdasági fejlettség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rövid távú piaci célszerűségek alapján nem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fejleszthető infrastruktúra korszerűsítési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követelmények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sokoldalúbbá váló gazdaság és trs.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működtetésével együtt járó koordinációs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igények megnövekedése</a:t>
            </a:r>
          </a:p>
          <a:p>
            <a:r>
              <a:rPr lang="hu-HU" dirty="0" smtClean="0"/>
              <a:t>Hasonlóképp nemzetközi szinten (</a:t>
            </a:r>
            <a:r>
              <a:rPr lang="hu-HU" sz="2400" dirty="0" smtClean="0"/>
              <a:t>Kádár)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90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Stratégiaalkotás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Ehhez </a:t>
            </a:r>
            <a:r>
              <a:rPr lang="hu-HU" i="1" dirty="0" smtClean="0"/>
              <a:t>politikai elkötelezettség </a:t>
            </a:r>
            <a:r>
              <a:rPr lang="hu-HU" dirty="0" smtClean="0"/>
              <a:t>szükséges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(nem azonosítható technokrata tervek és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koncepciók kialakításával)</a:t>
            </a:r>
          </a:p>
          <a:p>
            <a:r>
              <a:rPr lang="hu-HU" dirty="0" smtClean="0"/>
              <a:t>Ez akkor erős, ha a kormány jelentős legitimitással, társadalmi </a:t>
            </a:r>
            <a:r>
              <a:rPr lang="hu-HU" i="1" dirty="0" smtClean="0"/>
              <a:t>támogatottság</a:t>
            </a:r>
            <a:r>
              <a:rPr lang="hu-HU" dirty="0" smtClean="0"/>
              <a:t>gal bír</a:t>
            </a:r>
          </a:p>
          <a:p>
            <a:r>
              <a:rPr lang="hu-HU" dirty="0" smtClean="0"/>
              <a:t>A stratégiához való viszony ugyanis </a:t>
            </a:r>
            <a:r>
              <a:rPr lang="hu-HU" i="1" dirty="0" smtClean="0"/>
              <a:t>nem</a:t>
            </a:r>
            <a:r>
              <a:rPr lang="hu-HU" dirty="0" smtClean="0"/>
              <a:t> politika- illetve érdek </a:t>
            </a:r>
            <a:r>
              <a:rPr lang="hu-HU" i="1" dirty="0" smtClean="0"/>
              <a:t>semleges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6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4525963"/>
          </a:xfrm>
        </p:spPr>
        <p:txBody>
          <a:bodyPr/>
          <a:lstStyle/>
          <a:p>
            <a:r>
              <a:rPr lang="hu-HU" dirty="0" smtClean="0"/>
              <a:t>Következik ez a stratégiához kapcsolódó gazdaságpolitika tárgyából (jövedelmek keletkezése és elosztása) is</a:t>
            </a:r>
          </a:p>
          <a:p>
            <a:r>
              <a:rPr lang="hu-HU" dirty="0" smtClean="0"/>
              <a:t>Stratégia (és a mögötte meghúzódó </a:t>
            </a:r>
            <a:r>
              <a:rPr lang="hu-HU" i="1" dirty="0" smtClean="0"/>
              <a:t>jövőkép</a:t>
            </a:r>
            <a:r>
              <a:rPr lang="hu-HU" dirty="0" smtClean="0"/>
              <a:t>) </a:t>
            </a:r>
            <a:r>
              <a:rPr lang="hu-HU" i="1" dirty="0" smtClean="0"/>
              <a:t>hiányában</a:t>
            </a:r>
            <a:r>
              <a:rPr lang="hu-HU" dirty="0" smtClean="0"/>
              <a:t> </a:t>
            </a:r>
            <a:r>
              <a:rPr lang="hu-HU" i="1" dirty="0" smtClean="0"/>
              <a:t>nincs olyan közös érdek és cél</a:t>
            </a:r>
            <a:r>
              <a:rPr lang="hu-HU" dirty="0" smtClean="0"/>
              <a:t>, ami összefogná a társadalom </a:t>
            </a:r>
            <a:r>
              <a:rPr lang="hu-HU" i="1" dirty="0" smtClean="0"/>
              <a:t>széthúzó erőit</a:t>
            </a:r>
            <a:endParaRPr lang="hu-HU" dirty="0" smtClean="0"/>
          </a:p>
          <a:p>
            <a:r>
              <a:rPr lang="hu-HU" dirty="0" smtClean="0"/>
              <a:t>A stratégia hiánya a társadalmi érdekegyeztetést is akadályozza, enélkül az érdekellentétek is nehezen kezelhetők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60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hu-HU" dirty="0" smtClean="0"/>
              <a:t>A stratégiának:</a:t>
            </a:r>
          </a:p>
          <a:p>
            <a:pPr marL="0" indent="0">
              <a:buNone/>
            </a:pPr>
            <a:r>
              <a:rPr lang="hu-HU" dirty="0" smtClean="0"/>
              <a:t>   - az előnyök és hátrányok megosztására kell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törekednie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az áldozatokért reális és történelmi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kompenzációt kell ígérnie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választ kell adnia arra, hogy az elért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eredményeket hogyan forgassák vissza a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fejlődésbe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65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hu-HU" sz="2800" dirty="0" smtClean="0"/>
              <a:t>Folyt.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 utóbbi feltétele annak, hogy </a:t>
            </a:r>
            <a:r>
              <a:rPr lang="hu-HU" b="1" i="1" dirty="0" smtClean="0"/>
              <a:t>ne</a:t>
            </a:r>
            <a:r>
              <a:rPr lang="hu-HU" dirty="0" smtClean="0"/>
              <a:t> induljon mindig újra a pozíciók és jövedelmek újraelosztásáért vívott harc</a:t>
            </a:r>
          </a:p>
          <a:p>
            <a:r>
              <a:rPr lang="hu-HU" dirty="0" smtClean="0"/>
              <a:t>Ha nincs hosszabb távú fejlesztési stratégia, akkor a gazdaságpolitika karakterét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- a mindenkori (pillanatnyi) politikai igények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- a deficit korrekciós igények alakítják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69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dirty="0" smtClean="0"/>
              <a:t>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34075"/>
          </a:xfrm>
        </p:spPr>
        <p:txBody>
          <a:bodyPr/>
          <a:lstStyle/>
          <a:p>
            <a:pPr marL="0" indent="0">
              <a:buNone/>
            </a:pPr>
            <a:r>
              <a:rPr lang="hu-HU" sz="4000" dirty="0" smtClean="0"/>
              <a:t>Tananyag:</a:t>
            </a:r>
            <a:r>
              <a:rPr lang="hu-HU" sz="3600" dirty="0" smtClean="0"/>
              <a:t> </a:t>
            </a:r>
          </a:p>
          <a:p>
            <a:r>
              <a:rPr lang="hu-HU" dirty="0" err="1" smtClean="0"/>
              <a:t>Bod</a:t>
            </a:r>
            <a:r>
              <a:rPr lang="hu-HU" dirty="0" smtClean="0"/>
              <a:t> Péter Ákos: Bevezetés a gazdaságpolitikába. Aula 2006</a:t>
            </a:r>
          </a:p>
          <a:p>
            <a:r>
              <a:rPr lang="hu-HU" dirty="0" smtClean="0"/>
              <a:t>Menet közben kijelölt és a tanszéki honlapra ill. a moodle rendszerbe feltöltött irodalom</a:t>
            </a:r>
          </a:p>
          <a:p>
            <a:r>
              <a:rPr lang="hu-HU" dirty="0" smtClean="0"/>
              <a:t>Előadás prezentációk</a:t>
            </a:r>
          </a:p>
          <a:p>
            <a:r>
              <a:rPr lang="hu-HU" dirty="0" smtClean="0"/>
              <a:t>Előadások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14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hu-HU" sz="3600" dirty="0" smtClean="0"/>
              <a:t>A társadalmi konszenzus szükségessége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u-HU" dirty="0" smtClean="0"/>
              <a:t>A stratégia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prioritásaira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legfontosabb elveire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célkitűzéseire vonatkozóan</a:t>
            </a:r>
          </a:p>
          <a:p>
            <a:r>
              <a:rPr lang="hu-HU" dirty="0" smtClean="0"/>
              <a:t>Konszenzus: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főbb parlamenti pártok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gazdasági szereplők </a:t>
            </a:r>
            <a:r>
              <a:rPr lang="hu-HU" sz="2800" dirty="0" smtClean="0"/>
              <a:t>(munkaadók, munkavállalók,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érdekképviseleti szervek, az állam) </a:t>
            </a:r>
            <a:r>
              <a:rPr lang="hu-HU" dirty="0" smtClean="0"/>
              <a:t>   </a:t>
            </a:r>
          </a:p>
          <a:p>
            <a:pPr marL="0" indent="0">
              <a:buNone/>
            </a:pPr>
            <a:r>
              <a:rPr lang="hu-HU" dirty="0" smtClean="0"/>
              <a:t>       között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46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3600" dirty="0" smtClean="0"/>
              <a:t>Konszenzus és legitimitás</a:t>
            </a:r>
            <a:endParaRPr lang="hu-HU" sz="3600" dirty="0"/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9145016" cy="432048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 konszenzus jelentőségét különösen alá kell húzni olyankor,  </a:t>
            </a:r>
          </a:p>
          <a:p>
            <a:pPr marL="0" indent="0" eaLnBrk="1" hangingPunct="1"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-- amikor a kormányzat legitimitása gyenge, 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    -- ahol a társadalom tagjai közötti együttműködési </a:t>
            </a:r>
          </a:p>
          <a:p>
            <a:pPr marL="0" indent="0" eaLnBrk="1" hangingPunct="1"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    hajlandóság alacsony fokú</a:t>
            </a:r>
          </a:p>
          <a:p>
            <a:pPr eaLnBrk="1" hangingPunct="1"/>
            <a:r>
              <a:rPr lang="hu-HU" altLang="hu-HU" dirty="0" smtClean="0"/>
              <a:t>Az alapelvekben meglévő konszenzus hiányában nem lehet (kockázatos) kormányzati ciklusokon túlnyúló kötelezettségeket vállalni </a:t>
            </a:r>
          </a:p>
        </p:txBody>
      </p:sp>
    </p:spTree>
    <p:extLst>
      <p:ext uri="{BB962C8B-B14F-4D97-AF65-F5344CB8AC3E}">
        <p14:creationId xmlns:p14="http://schemas.microsoft.com/office/powerpoint/2010/main" val="13853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67544" y="5815"/>
            <a:ext cx="8229600" cy="634082"/>
          </a:xfrm>
        </p:spPr>
        <p:txBody>
          <a:bodyPr/>
          <a:lstStyle/>
          <a:p>
            <a:pPr eaLnBrk="1" hangingPunct="1"/>
            <a:r>
              <a:rPr lang="hu-HU" altLang="hu-HU" sz="3600" dirty="0" smtClean="0"/>
              <a:t>Felzárkózás és demokrácia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251520" y="692696"/>
            <a:ext cx="8784976" cy="4896544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 fentiek mögött meghúzódó elméleti </a:t>
            </a:r>
            <a:r>
              <a:rPr lang="hu-HU" altLang="hu-HU" b="1" dirty="0" smtClean="0"/>
              <a:t>probléma</a:t>
            </a:r>
            <a:r>
              <a:rPr lang="hu-HU" altLang="hu-HU" dirty="0" smtClean="0"/>
              <a:t>:</a:t>
            </a:r>
          </a:p>
          <a:p>
            <a:pPr marL="0" indent="0" eaLnBrk="1" hangingPunct="1">
              <a:buNone/>
            </a:pPr>
            <a:r>
              <a:rPr lang="hu-HU" altLang="hu-HU" i="1" dirty="0" smtClean="0"/>
              <a:t>Lehetséges-e</a:t>
            </a:r>
            <a:r>
              <a:rPr lang="hu-HU" altLang="hu-HU" dirty="0" smtClean="0"/>
              <a:t> modernizáció és felzárkózás nyugat-európai típusú parlamentáris demokrácia keretei között?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A </a:t>
            </a:r>
            <a:r>
              <a:rPr lang="hu-HU" altLang="hu-HU" i="1" dirty="0" smtClean="0"/>
              <a:t>történelmi tapasztalatok </a:t>
            </a:r>
            <a:r>
              <a:rPr lang="hu-HU" altLang="hu-HU" dirty="0" smtClean="0"/>
              <a:t>ugyanis ennek ellentmondani látszanak: a tipikus sikeresen felzárkózó országra inkább az a jellemző, hogy ezek többnyire diktatórikus rendszerek, melyek a növekedésgyorsítás feltételeit erőszak-mechanizmusokkal biztosították</a:t>
            </a:r>
          </a:p>
          <a:p>
            <a:pPr marL="0" indent="0" eaLnBrk="1" hangingPunct="1"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858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dirty="0" smtClean="0"/>
              <a:t>Állam és gazdaság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217443"/>
          </a:xfrm>
        </p:spPr>
        <p:txBody>
          <a:bodyPr/>
          <a:lstStyle/>
          <a:p>
            <a:r>
              <a:rPr lang="hu-HU" dirty="0" smtClean="0"/>
              <a:t>Az eddigiektől eltérő hangsúlyai vannak BPÁ gazdaságpolitika értelmezésének. Itt az állam: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</a:t>
            </a:r>
            <a:r>
              <a:rPr lang="hu-HU" i="1" dirty="0" smtClean="0"/>
              <a:t>makrogazdasági szabályozó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(költségvetési és jegybanki döntések)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kiegészítve különböző fejlesztési programokkal,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célkitűzésekkel, un. </a:t>
            </a:r>
            <a:r>
              <a:rPr lang="hu-HU" i="1" dirty="0" smtClean="0"/>
              <a:t>iparpolitika</a:t>
            </a:r>
            <a:r>
              <a:rPr lang="hu-HU" dirty="0" smtClean="0"/>
              <a:t>i döntésekkel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a gazdaság működési szabályainak meghatározója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</a:t>
            </a:r>
            <a:r>
              <a:rPr lang="hu-HU" i="1" dirty="0" smtClean="0"/>
              <a:t>reguláló</a:t>
            </a:r>
            <a:r>
              <a:rPr lang="hu-HU" dirty="0" smtClean="0"/>
              <a:t>) – ebbéli tevékenységét gyakran nem is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kormányzati intézmények végzik (pl. bíróságok)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93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hu-HU" sz="2800" dirty="0" smtClean="0"/>
              <a:t>Folyt.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28945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 - az állam maga is része a gazdaságnak, úgy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létezik állami szektor, az állam tehát maga is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</a:t>
            </a:r>
            <a:r>
              <a:rPr lang="hu-HU" i="1" dirty="0" smtClean="0"/>
              <a:t>gazdálkodó</a:t>
            </a:r>
          </a:p>
          <a:p>
            <a:pPr marL="0" indent="0">
              <a:buNone/>
            </a:pPr>
            <a:r>
              <a:rPr lang="hu-HU" dirty="0" smtClean="0"/>
              <a:t>(vegyesgazdaság: a modern gazdaságok tulajdoni szempontból többszektorúak: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magántulajdon (személyes, társas)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intézményi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állami (kormányzati, tartományi, önkormányzati)</a:t>
            </a:r>
          </a:p>
          <a:p>
            <a:pPr marL="0" indent="0">
              <a:buNone/>
            </a:pPr>
            <a:r>
              <a:rPr lang="hu-HU" dirty="0" smtClean="0"/>
              <a:t>  - non-profit int.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8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600" dirty="0" smtClean="0"/>
              <a:t>Az állam gazdasági beavatkozásának (egyéb) indokai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  - Piaci működési zavarok és kudarcok: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közjavak léte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monopolhelyzetek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extern gazdasági hatások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szélsőséges jövedelmi egyenlőtlenségek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és a legfontosabb: </a:t>
            </a:r>
            <a:r>
              <a:rPr lang="hu-HU" i="1" dirty="0" smtClean="0"/>
              <a:t>általános választójog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tömegdemokrácia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33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/>
          <a:lstStyle/>
          <a:p>
            <a:r>
              <a:rPr lang="hu-HU" sz="3600" dirty="0" smtClean="0"/>
              <a:t>Gazdaságpolitika definíció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/>
          <a:lstStyle/>
          <a:p>
            <a:r>
              <a:rPr lang="hu-HU" dirty="0" smtClean="0"/>
              <a:t>Az állam gazdaságot és társadalmat </a:t>
            </a:r>
            <a:r>
              <a:rPr lang="hu-HU" i="1" dirty="0" smtClean="0"/>
              <a:t>szabályozó, irányító, befolyásoló</a:t>
            </a:r>
            <a:r>
              <a:rPr lang="hu-HU" dirty="0" smtClean="0"/>
              <a:t> tevékenysége, melynek keretében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a </a:t>
            </a:r>
            <a:r>
              <a:rPr lang="hu-HU" i="1" dirty="0" smtClean="0"/>
              <a:t>politikai értékeket és érdekeket</a:t>
            </a: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a pénzügypolitika, a versenypolitika, a regionális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politika és egyéb állami szakpolitikák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alkalmazása szolgálja </a:t>
            </a:r>
            <a:r>
              <a:rPr lang="hu-HU" sz="2800" dirty="0" smtClean="0"/>
              <a:t>(BPA)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06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78098"/>
          </a:xfrm>
        </p:spPr>
        <p:txBody>
          <a:bodyPr/>
          <a:lstStyle/>
          <a:p>
            <a:r>
              <a:rPr lang="hu-HU" dirty="0" smtClean="0"/>
              <a:t>Gazdaságpolitikai célok és eszközök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4525963"/>
          </a:xfrm>
        </p:spPr>
        <p:txBody>
          <a:bodyPr/>
          <a:lstStyle/>
          <a:p>
            <a:r>
              <a:rPr lang="hu-HU" b="1" dirty="0" smtClean="0"/>
              <a:t>célok</a:t>
            </a:r>
            <a:r>
              <a:rPr lang="hu-HU" dirty="0" smtClean="0"/>
              <a:t>: alapvető cél a társadalmi </a:t>
            </a:r>
            <a:r>
              <a:rPr lang="hu-HU" i="1" dirty="0" smtClean="0"/>
              <a:t>jólét növelése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</a:t>
            </a:r>
            <a:r>
              <a:rPr lang="hu-HU" dirty="0" smtClean="0"/>
              <a:t>ehhez egy </a:t>
            </a:r>
            <a:r>
              <a:rPr lang="hu-HU" i="1" dirty="0" smtClean="0"/>
              <a:t>társadalmi jóléti függvény     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 maximalizálására</a:t>
            </a:r>
            <a:r>
              <a:rPr lang="hu-HU" dirty="0" smtClean="0"/>
              <a:t> lenne szükség az adott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reálgazdasági </a:t>
            </a:r>
            <a:r>
              <a:rPr lang="hu-HU" i="1" dirty="0" smtClean="0"/>
              <a:t>feltételek</a:t>
            </a:r>
            <a:r>
              <a:rPr lang="hu-HU" dirty="0" smtClean="0"/>
              <a:t> között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- </a:t>
            </a:r>
            <a:r>
              <a:rPr lang="hu-HU" dirty="0" smtClean="0"/>
              <a:t>a korlátok számbavétele, értékelése is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problematikus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- </a:t>
            </a:r>
            <a:r>
              <a:rPr lang="hu-HU" dirty="0" smtClean="0"/>
              <a:t>egy széles körben elfogadásra számot tartó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társadalmi jóléti függvény pedig egyáltalán 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nem áll rendelkezésre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606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A szóba jöhető célok sokszor nem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számszerűsíthetők, nem összehasonlíthatók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(nem lehet őket közös nevezőre hozni)</a:t>
            </a:r>
          </a:p>
          <a:p>
            <a:pPr>
              <a:buFontTx/>
              <a:buChar char="-"/>
            </a:pPr>
            <a:r>
              <a:rPr lang="hu-HU" dirty="0" smtClean="0"/>
              <a:t>A kívánatos célok sokszor egymásnak is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ellentmondanak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7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hu-HU" dirty="0" smtClean="0"/>
              <a:t>Nézzük erre néhány gyakori trs.-i – gazdasági cél példáját: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1. gazdasági növekedés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2. hatékonyság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3. jövedelemelosztás (egyenletessége)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4. stabilitás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5. fejlődés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6. nemzeti lét fennmaradása</a:t>
            </a:r>
          </a:p>
        </p:txBody>
      </p:sp>
    </p:spTree>
    <p:extLst>
      <p:ext uri="{BB962C8B-B14F-4D97-AF65-F5344CB8AC3E}">
        <p14:creationId xmlns:p14="http://schemas.microsoft.com/office/powerpoint/2010/main" val="31279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6632"/>
            <a:ext cx="8363272" cy="6081539"/>
          </a:xfrm>
        </p:spPr>
        <p:txBody>
          <a:bodyPr/>
          <a:lstStyle/>
          <a:p>
            <a:r>
              <a:rPr lang="hu-HU" sz="3600" dirty="0" smtClean="0"/>
              <a:t>A tananyag 3 részre oszlik:</a:t>
            </a:r>
          </a:p>
          <a:p>
            <a:pPr marL="0" indent="0">
              <a:buNone/>
            </a:pPr>
            <a:r>
              <a:rPr lang="hu-HU" sz="2800" b="1" dirty="0" smtClean="0"/>
              <a:t>1 rész</a:t>
            </a:r>
            <a:r>
              <a:rPr lang="hu-HU" sz="2800" dirty="0" smtClean="0"/>
              <a:t>: gp – trs – állam</a:t>
            </a:r>
          </a:p>
          <a:p>
            <a:pPr marL="0" indent="0">
              <a:buNone/>
            </a:pPr>
            <a:r>
              <a:rPr lang="hu-HU" sz="3600" dirty="0" smtClean="0"/>
              <a:t>  BPÁ 2006: 1-6 fej.  11.-93. o. ill.</a:t>
            </a:r>
          </a:p>
          <a:p>
            <a:pPr marL="0" indent="0">
              <a:buNone/>
            </a:pPr>
            <a:r>
              <a:rPr lang="hu-HU" sz="3600" dirty="0" smtClean="0"/>
              <a:t>  BPÁ 2003: I. rész (I-VI. fej.) 13-97. o.</a:t>
            </a:r>
          </a:p>
          <a:p>
            <a:pPr marL="0" indent="0">
              <a:buNone/>
            </a:pPr>
            <a:r>
              <a:rPr lang="hu-HU" sz="2800" b="1" dirty="0" smtClean="0"/>
              <a:t>2. rész</a:t>
            </a:r>
            <a:r>
              <a:rPr lang="hu-HU" sz="2800" dirty="0" smtClean="0"/>
              <a:t>: gp – eszközök – területek</a:t>
            </a:r>
          </a:p>
          <a:p>
            <a:pPr marL="0" indent="0">
              <a:buNone/>
            </a:pPr>
            <a:r>
              <a:rPr lang="hu-HU" sz="3600" dirty="0" smtClean="0"/>
              <a:t>  BPA 2006: 7-13. fej. 93-181. o. ill.</a:t>
            </a:r>
          </a:p>
          <a:p>
            <a:pPr marL="0" indent="0">
              <a:buNone/>
            </a:pPr>
            <a:r>
              <a:rPr lang="hu-HU" sz="3600" dirty="0" smtClean="0"/>
              <a:t>  BPA 2003: II. és III. rész (VII-XVI.) 97-251. o.</a:t>
            </a:r>
          </a:p>
          <a:p>
            <a:pPr marL="0" indent="0">
              <a:buNone/>
            </a:pPr>
            <a:r>
              <a:rPr lang="hu-HU" sz="2800" b="1" dirty="0" smtClean="0"/>
              <a:t>3. rész:</a:t>
            </a:r>
            <a:r>
              <a:rPr lang="hu-HU" sz="2800" dirty="0" smtClean="0"/>
              <a:t> rendszerváltás – </a:t>
            </a:r>
            <a:r>
              <a:rPr lang="hu-HU" sz="2800" dirty="0" err="1" smtClean="0"/>
              <a:t>nk</a:t>
            </a:r>
            <a:r>
              <a:rPr lang="hu-HU" sz="2800" dirty="0" smtClean="0"/>
              <a:t> keretek – EU</a:t>
            </a:r>
          </a:p>
          <a:p>
            <a:pPr marL="0" indent="0">
              <a:buNone/>
            </a:pPr>
            <a:r>
              <a:rPr lang="hu-HU" sz="3600" b="1" dirty="0" smtClean="0"/>
              <a:t>   </a:t>
            </a:r>
            <a:r>
              <a:rPr lang="hu-HU" sz="3600" dirty="0" smtClean="0"/>
              <a:t>BPA 2006: 14-15. fej. 181-207. o. ill.</a:t>
            </a:r>
          </a:p>
          <a:p>
            <a:pPr marL="0" indent="0">
              <a:buNone/>
            </a:pPr>
            <a:r>
              <a:rPr lang="hu-HU" sz="3600" dirty="0" smtClean="0"/>
              <a:t>  BPA 2003: IV. rész (XVII-XVIII.) 251-281. o.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618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102027"/>
          </a:xfrm>
        </p:spPr>
        <p:txBody>
          <a:bodyPr/>
          <a:lstStyle/>
          <a:p>
            <a:r>
              <a:rPr lang="hu-HU" dirty="0" smtClean="0"/>
              <a:t>Ezen teljesen helyénvaló célokból nem lehet egy egzakt, számszerűsíthető (maximalizálható) célfüggvényt megalkotni széles társadalmi konszenzus alapján</a:t>
            </a:r>
          </a:p>
          <a:p>
            <a:r>
              <a:rPr lang="hu-HU" dirty="0" smtClean="0"/>
              <a:t>A célok közül jónéhány nem is számszerűsíthető, néhány egymásnak is ellentmond (pl. 4. és 5. vagy 2. és 3.)</a:t>
            </a:r>
          </a:p>
          <a:p>
            <a:r>
              <a:rPr lang="hu-HU" dirty="0" smtClean="0"/>
              <a:t>Még ha közös nevezőre is tudnánk hozni e különböző célokat, kérdéses, hogy milyen relatív súlyokat adjunk nekik az összegzésben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1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r>
              <a:rPr lang="hu-HU" dirty="0" smtClean="0"/>
              <a:t>Leggyakoribb gazdaságpolitikák által használt célok: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gazdasági növekedés (GDP) szintje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munkanélküliség szintje</a:t>
            </a:r>
          </a:p>
          <a:p>
            <a:pPr marL="0" indent="0">
              <a:buNone/>
            </a:pPr>
            <a:r>
              <a:rPr lang="hu-HU" dirty="0"/>
              <a:t> -</a:t>
            </a:r>
            <a:r>
              <a:rPr lang="hu-HU" dirty="0" smtClean="0"/>
              <a:t> Infláció szintje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költségvetés egyensúlya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külkereskedelmi mérleg, fizetési mérleg egyensúlya</a:t>
            </a:r>
          </a:p>
          <a:p>
            <a:pPr marL="0" indent="0">
              <a:buNone/>
            </a:pPr>
            <a:r>
              <a:rPr lang="hu-HU" dirty="0" smtClean="0"/>
              <a:t>Ezeket </a:t>
            </a:r>
            <a:r>
              <a:rPr lang="hu-HU" i="1" dirty="0" smtClean="0"/>
              <a:t>egyidejűleg nem lehet mind maximalizáln</a:t>
            </a:r>
            <a:r>
              <a:rPr lang="hu-HU" dirty="0" smtClean="0"/>
              <a:t>i:</a:t>
            </a:r>
          </a:p>
          <a:p>
            <a:pPr marL="0" indent="0">
              <a:buNone/>
            </a:pPr>
            <a:r>
              <a:rPr lang="hu-HU" dirty="0" smtClean="0"/>
              <a:t>Valamilyen prioritást ki kell jelölni közöttük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7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20" y="980728"/>
            <a:ext cx="8579296" cy="5073427"/>
          </a:xfrm>
        </p:spPr>
        <p:txBody>
          <a:bodyPr/>
          <a:lstStyle/>
          <a:p>
            <a:r>
              <a:rPr lang="hu-HU" dirty="0" smtClean="0"/>
              <a:t>A prioritások meghatározásában szerepet játszó tényezők: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a közgazdasági szakértői közvélemény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az éppen uralkodó közgazdasági elmélet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a politikai vezetés értékrendje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a társadalmi közvélemény</a:t>
            </a:r>
          </a:p>
        </p:txBody>
      </p:sp>
    </p:spTree>
    <p:extLst>
      <p:ext uri="{BB962C8B-B14F-4D97-AF65-F5344CB8AC3E}">
        <p14:creationId xmlns:p14="http://schemas.microsoft.com/office/powerpoint/2010/main" val="6909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361459"/>
          </a:xfrm>
        </p:spPr>
        <p:txBody>
          <a:bodyPr/>
          <a:lstStyle/>
          <a:p>
            <a:pPr indent="-252000"/>
            <a:r>
              <a:rPr lang="hu-HU" dirty="0"/>
              <a:t>Az adott országban éppen uralkodó közgazdasági elmélet egyértelműen meghatározza, hogy a fenti változók közül melyik játssza </a:t>
            </a:r>
            <a:r>
              <a:rPr lang="hu-HU" dirty="0" smtClean="0"/>
              <a:t>a kulcsszerepet, melyiknek a befolyásolása a legfontosabb</a:t>
            </a:r>
          </a:p>
          <a:p>
            <a:pPr indent="-252000"/>
            <a:r>
              <a:rPr lang="hu-HU" dirty="0" smtClean="0"/>
              <a:t>A társadalmi-politikai közvélemény pedig azt, hogy a társadalom szempontjából mi a legfontosabb </a:t>
            </a:r>
          </a:p>
          <a:p>
            <a:pPr marL="0" indent="0">
              <a:buNone/>
            </a:pPr>
            <a:r>
              <a:rPr lang="hu-HU" sz="2400" dirty="0" smtClean="0"/>
              <a:t>(pl. az 50-60-as években az uralkodó keynesiánus elmélet és a politikai közvélemény szerint is a legfontosabb cél a foglalkoztatás magas szinten tartása volt, de a 80-as évek konzervat</a:t>
            </a:r>
            <a:r>
              <a:rPr lang="hu-HU" sz="2400" dirty="0" smtClean="0">
                <a:solidFill>
                  <a:prstClr val="black"/>
                </a:solidFill>
              </a:rPr>
              <a:t>ív politikája és 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prstClr val="black"/>
                </a:solidFill>
              </a:rPr>
              <a:t>monetarista-újklasszikus elmélete már az inflációt tekintette fő befolyásolandó változónak) </a:t>
            </a:r>
            <a:r>
              <a:rPr lang="hu-HU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438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hu-HU" dirty="0" smtClean="0"/>
              <a:t>A célok közötti választást nehezíti, hogy a célok nem függetlenek egymástól. Az egyik célváltozó értékének módosítása maga után húzza a másikat is. Hiába van tehát egyértelmű értékelés az egyes változók kívánatos célértékeiről és a köztük lévő prioritásokról, a makrogazdasági összefüggések csak bizonyos kombinációkat engednek meg.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289451"/>
          </a:xfrm>
        </p:spPr>
        <p:txBody>
          <a:bodyPr/>
          <a:lstStyle/>
          <a:p>
            <a:r>
              <a:rPr lang="hu-HU" dirty="0" smtClean="0"/>
              <a:t>Például ismert az un. </a:t>
            </a:r>
            <a:r>
              <a:rPr lang="hu-HU" i="1" dirty="0" smtClean="0"/>
              <a:t>Okun törvény</a:t>
            </a:r>
            <a:r>
              <a:rPr lang="hu-HU" dirty="0" smtClean="0"/>
              <a:t>, mely a GNP növekedési üteme és a munkanélküliségi ráta közötti összefüggést írja le. </a:t>
            </a:r>
            <a:r>
              <a:rPr lang="hu-HU" sz="2400" dirty="0" smtClean="0"/>
              <a:t>Ennek értelmében bizonyos mértékű növekedés meghatározott munkanélküliségi rátával párosul (a magasabb növekedés kisebb munkanélküliséget jelent)</a:t>
            </a:r>
          </a:p>
          <a:p>
            <a:r>
              <a:rPr lang="hu-HU" dirty="0" smtClean="0"/>
              <a:t>Vagy eléggé egyértelmű, hogy kapcsolat van az </a:t>
            </a:r>
            <a:r>
              <a:rPr lang="hu-HU" i="1" dirty="0" smtClean="0"/>
              <a:t>infláció </a:t>
            </a:r>
            <a:r>
              <a:rPr lang="hu-HU" dirty="0" smtClean="0"/>
              <a:t>és</a:t>
            </a:r>
            <a:r>
              <a:rPr lang="hu-HU" i="1" dirty="0" smtClean="0"/>
              <a:t> a költségvetési deficit </a:t>
            </a:r>
            <a:r>
              <a:rPr lang="hu-HU" dirty="0" smtClean="0"/>
              <a:t>között. A költségvetési deficit növekedése növeli az inflációt. De fordítva is: az infláció növekedésével adott költségvetési elkötelezettségek esetén nő a költségvetési deficit.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0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324528" cy="5073427"/>
          </a:xfrm>
        </p:spPr>
        <p:txBody>
          <a:bodyPr/>
          <a:lstStyle/>
          <a:p>
            <a:r>
              <a:rPr lang="hu-HU" dirty="0" smtClean="0"/>
              <a:t>Továbbá a</a:t>
            </a:r>
            <a:r>
              <a:rPr lang="hu-HU" i="1" dirty="0" smtClean="0"/>
              <a:t> gazdasági növekedés </a:t>
            </a:r>
            <a:r>
              <a:rPr lang="hu-HU" dirty="0" smtClean="0"/>
              <a:t>és</a:t>
            </a:r>
            <a:r>
              <a:rPr lang="hu-HU" i="1" dirty="0" smtClean="0"/>
              <a:t> a külkereskedelmi egyenleg </a:t>
            </a:r>
            <a:r>
              <a:rPr lang="hu-HU" dirty="0" smtClean="0"/>
              <a:t>között. A termelés importigényessége és exportaránya, illetve ezek viszonya dönti el, hogy egy bizonyos növekedés hogyan változtatja meg a külkereskedelmi mérleget.</a:t>
            </a:r>
          </a:p>
          <a:p>
            <a:r>
              <a:rPr lang="hu-HU" dirty="0" smtClean="0"/>
              <a:t>Legismertebb kapcsolat a célváltozók között a </a:t>
            </a:r>
            <a:r>
              <a:rPr lang="hu-HU" i="1" dirty="0" smtClean="0"/>
              <a:t>Phillips-görbe</a:t>
            </a:r>
            <a:r>
              <a:rPr lang="hu-HU" dirty="0" smtClean="0"/>
              <a:t> összefüggés, mely szerint az infláció és a munkanélküliség között függvényszerű kapcsolat van. Adott nagyságú inflációhoz meghatározott munkanélküliségi ráta tartozik.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3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217443"/>
          </a:xfrm>
        </p:spPr>
        <p:txBody>
          <a:bodyPr/>
          <a:lstStyle/>
          <a:p>
            <a:r>
              <a:rPr lang="hu-HU" dirty="0" smtClean="0"/>
              <a:t>A célok közötti kölcsönös összefüggések miatt nem lehet a preferált célok vagy azok speciális kombinációjának maximalizálására építeni a célfüggvényt. Ehelyett inkább az egyes változók kívánatos értékeitől való eltéréseket próbálják minimalizálni. Ehhez pl. négyzetes trs.-i veszteségfüggvény, melynek </a:t>
            </a:r>
            <a:r>
              <a:rPr lang="hu-HU" dirty="0"/>
              <a:t>adott korlátok </a:t>
            </a:r>
            <a:r>
              <a:rPr lang="hu-HU" smtClean="0"/>
              <a:t>között a minimalizálása </a:t>
            </a:r>
            <a:r>
              <a:rPr lang="hu-HU" dirty="0" smtClean="0"/>
              <a:t>a cél. De valószínű, hogy az egyes célváltozók túl kedvező értékei más területeken komoly veszteségeket okoznak.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6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4525963"/>
          </a:xfrm>
        </p:spPr>
        <p:txBody>
          <a:bodyPr/>
          <a:lstStyle/>
          <a:p>
            <a:r>
              <a:rPr lang="hu-HU" dirty="0" smtClean="0"/>
              <a:t>Pl. infláció és munkanélküliség veszteség fv.:</a:t>
            </a:r>
          </a:p>
          <a:p>
            <a:pPr marL="0" indent="0">
              <a:buNone/>
            </a:pPr>
            <a:r>
              <a:rPr lang="hu-HU" dirty="0" smtClean="0"/>
              <a:t>L(</a:t>
            </a:r>
            <a:r>
              <a:rPr lang="el-GR" dirty="0" smtClean="0"/>
              <a:t>π</a:t>
            </a:r>
            <a:r>
              <a:rPr lang="hu-HU" dirty="0" smtClean="0"/>
              <a:t>,U)=h</a:t>
            </a:r>
            <a:r>
              <a:rPr lang="hu-HU" baseline="-25000" dirty="0" smtClean="0"/>
              <a:t>1</a:t>
            </a:r>
            <a:r>
              <a:rPr lang="hu-HU" dirty="0" smtClean="0"/>
              <a:t>(</a:t>
            </a:r>
            <a:r>
              <a:rPr lang="el-GR" dirty="0" smtClean="0"/>
              <a:t>π</a:t>
            </a:r>
            <a:r>
              <a:rPr lang="hu-HU" baseline="30000" dirty="0" smtClean="0"/>
              <a:t>*</a:t>
            </a:r>
            <a:r>
              <a:rPr lang="hu-HU" dirty="0" smtClean="0"/>
              <a:t>-</a:t>
            </a:r>
            <a:r>
              <a:rPr lang="el-GR" dirty="0"/>
              <a:t> </a:t>
            </a:r>
            <a:r>
              <a:rPr lang="el-GR" dirty="0" smtClean="0"/>
              <a:t>π</a:t>
            </a:r>
            <a:r>
              <a:rPr lang="hu-HU" dirty="0" smtClean="0"/>
              <a:t>)</a:t>
            </a:r>
            <a:r>
              <a:rPr lang="hu-HU" baseline="30000" dirty="0" smtClean="0"/>
              <a:t>2</a:t>
            </a:r>
            <a:r>
              <a:rPr lang="hu-HU" dirty="0" smtClean="0"/>
              <a:t>+h</a:t>
            </a:r>
            <a:r>
              <a:rPr lang="hu-HU" baseline="-25000" dirty="0" smtClean="0"/>
              <a:t>2</a:t>
            </a:r>
            <a:r>
              <a:rPr lang="hu-HU" dirty="0" smtClean="0"/>
              <a:t>(U</a:t>
            </a:r>
            <a:r>
              <a:rPr lang="hu-HU" baseline="30000" dirty="0"/>
              <a:t> </a:t>
            </a:r>
            <a:r>
              <a:rPr lang="hu-HU" baseline="30000" dirty="0" smtClean="0"/>
              <a:t>*</a:t>
            </a:r>
            <a:r>
              <a:rPr lang="hu-HU" dirty="0" smtClean="0"/>
              <a:t>-U)</a:t>
            </a:r>
            <a:r>
              <a:rPr lang="hu-HU" baseline="30000" dirty="0" smtClean="0"/>
              <a:t>2</a:t>
            </a:r>
          </a:p>
          <a:p>
            <a:pPr marL="0" indent="0">
              <a:buNone/>
            </a:pPr>
            <a:r>
              <a:rPr lang="hu-HU" sz="2800" dirty="0" smtClean="0"/>
              <a:t>(Ahol </a:t>
            </a:r>
            <a:r>
              <a:rPr lang="el-GR" sz="2800" dirty="0" smtClean="0"/>
              <a:t>π</a:t>
            </a:r>
            <a:r>
              <a:rPr lang="hu-HU" sz="2800" baseline="30000" dirty="0" smtClean="0"/>
              <a:t>* </a:t>
            </a:r>
            <a:r>
              <a:rPr lang="hu-HU" sz="2800" dirty="0" smtClean="0"/>
              <a:t>és </a:t>
            </a:r>
            <a:r>
              <a:rPr lang="hu-HU" sz="2800" dirty="0"/>
              <a:t>U</a:t>
            </a:r>
            <a:r>
              <a:rPr lang="hu-HU" sz="2800" baseline="30000" dirty="0"/>
              <a:t> </a:t>
            </a:r>
            <a:r>
              <a:rPr lang="hu-HU" sz="2800" baseline="30000" dirty="0" smtClean="0"/>
              <a:t>*</a:t>
            </a:r>
            <a:r>
              <a:rPr lang="hu-HU" sz="2800" dirty="0" smtClean="0"/>
              <a:t>a kívánatos inflációs és munkanélküliségi szintet, h</a:t>
            </a:r>
            <a:r>
              <a:rPr lang="hu-HU" sz="2800" baseline="-25000" dirty="0" smtClean="0"/>
              <a:t>1 </a:t>
            </a:r>
            <a:r>
              <a:rPr lang="hu-HU" sz="2800" dirty="0" smtClean="0"/>
              <a:t>és h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 az inflációból és a munkanélküliségből fakadó veszteségek relatív súlyát jelöli. Látható, hogy ez a veszteségfüggvény a kívánatostól való mindkét irányú eltérést bünteti. Az előre kitűzött értékeknél kedvezőbb értékek ugyanis nagy valószínűséggel okoznak más területeken komoly veszteségeket.)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532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másik célkijelölési technika lehet un. Mágikus négyszög (három-, öt- vagy hatszög) létrehozatala. Itt a legfontosabb célváltozók minimálisan elérendő értékeit bejelölik egy koordináta rendszerbe, mely aztán kijelöli azt a teret, melybe a gazdaság eredményeinek esnie kell, illetve amelyen belül kell tartania a gazdaságpolitikának a gazdaságot.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hu-HU" sz="4000" dirty="0" smtClean="0"/>
              <a:t>A gazdaságpolitika értelmezése, definiálása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800" dirty="0" smtClean="0"/>
              <a:t>A gazdaságpolitika a </a:t>
            </a:r>
            <a:r>
              <a:rPr lang="hu-HU" sz="2800" i="1" dirty="0" smtClean="0"/>
              <a:t>politika</a:t>
            </a:r>
            <a:r>
              <a:rPr lang="hu-HU" sz="2800" dirty="0" smtClean="0"/>
              <a:t> olyan </a:t>
            </a:r>
            <a:r>
              <a:rPr lang="hu-HU" sz="2800" i="1" dirty="0" smtClean="0"/>
              <a:t>ága</a:t>
            </a:r>
            <a:r>
              <a:rPr lang="hu-HU" sz="2800" dirty="0" smtClean="0"/>
              <a:t>, mely a gazdaság </a:t>
            </a:r>
            <a:r>
              <a:rPr lang="hu-HU" sz="2800" i="1" dirty="0" smtClean="0"/>
              <a:t>befolyásolására</a:t>
            </a:r>
            <a:r>
              <a:rPr lang="hu-HU" sz="2800" dirty="0" smtClean="0"/>
              <a:t> irányul. (Hetényi)</a:t>
            </a:r>
          </a:p>
          <a:p>
            <a:pPr>
              <a:buFontTx/>
              <a:buChar char="-"/>
            </a:pPr>
            <a:r>
              <a:rPr lang="hu-HU" sz="2800" dirty="0" smtClean="0"/>
              <a:t>A gazdaságpolitika </a:t>
            </a:r>
            <a:r>
              <a:rPr lang="hu-HU" sz="2800" i="1" dirty="0" smtClean="0"/>
              <a:t>az állam </a:t>
            </a:r>
            <a:r>
              <a:rPr lang="hu-HU" sz="2800" dirty="0" smtClean="0"/>
              <a:t>nézeteit, elhatározásait, döntéseit jelenti, melyeket </a:t>
            </a:r>
            <a:r>
              <a:rPr lang="hu-HU" sz="2800" i="1" dirty="0" smtClean="0"/>
              <a:t>az állam </a:t>
            </a:r>
            <a:r>
              <a:rPr lang="hu-HU" sz="2800" dirty="0" smtClean="0"/>
              <a:t>társadalmi-politikai </a:t>
            </a:r>
            <a:r>
              <a:rPr lang="hu-HU" sz="2800" i="1" dirty="0" smtClean="0"/>
              <a:t>céljainak </a:t>
            </a:r>
            <a:r>
              <a:rPr lang="hu-HU" sz="2800" dirty="0" smtClean="0"/>
              <a:t>megvalósítása érdekében a gazdaság </a:t>
            </a:r>
            <a:r>
              <a:rPr lang="hu-HU" sz="2800" i="1" dirty="0" smtClean="0"/>
              <a:t>befolyásolására</a:t>
            </a:r>
            <a:r>
              <a:rPr lang="hu-HU" sz="2800" dirty="0" smtClean="0"/>
              <a:t> alkalmaz. (Veres)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6652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Ilyen négyszög lehet pl.:</a:t>
            </a:r>
          </a:p>
          <a:p>
            <a:pPr>
              <a:buFontTx/>
              <a:buChar char="-"/>
            </a:pPr>
            <a:r>
              <a:rPr lang="hu-HU" dirty="0" smtClean="0"/>
              <a:t>gazdasági növekedés</a:t>
            </a:r>
          </a:p>
          <a:p>
            <a:pPr>
              <a:buFontTx/>
              <a:buChar char="-"/>
            </a:pPr>
            <a:r>
              <a:rPr lang="hu-HU" dirty="0" smtClean="0"/>
              <a:t>Külkereskedelmi mérleg (esetleg költségvetési deficit)</a:t>
            </a:r>
          </a:p>
          <a:p>
            <a:pPr>
              <a:buFontTx/>
              <a:buChar char="-"/>
            </a:pPr>
            <a:r>
              <a:rPr lang="hu-HU" dirty="0" smtClean="0"/>
              <a:t>Infláció</a:t>
            </a:r>
          </a:p>
          <a:p>
            <a:pPr>
              <a:buFontTx/>
              <a:buChar char="-"/>
            </a:pPr>
            <a:r>
              <a:rPr lang="hu-HU" dirty="0" smtClean="0"/>
              <a:t>munkanélküliség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0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hu-HU" dirty="0" smtClean="0"/>
              <a:t>A választott célok és nekik rendelt súlyok alapján különböző karakterű gazdaságpolitikákat  különböztethetünk meg.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pPr>
              <a:buFontTx/>
              <a:buChar char="-"/>
            </a:pPr>
            <a:r>
              <a:rPr lang="hu-HU" dirty="0" smtClean="0"/>
              <a:t>Növekedésorientált </a:t>
            </a:r>
          </a:p>
          <a:p>
            <a:pPr>
              <a:buFontTx/>
              <a:buChar char="-"/>
            </a:pPr>
            <a:r>
              <a:rPr lang="hu-HU" dirty="0" smtClean="0"/>
              <a:t>Anticiklikus </a:t>
            </a:r>
          </a:p>
          <a:p>
            <a:pPr>
              <a:buFontTx/>
              <a:buChar char="-"/>
            </a:pPr>
            <a:r>
              <a:rPr lang="hu-HU" dirty="0" smtClean="0"/>
              <a:t>Antiinflációs</a:t>
            </a:r>
          </a:p>
          <a:p>
            <a:pPr>
              <a:buFontTx/>
              <a:buChar char="-"/>
            </a:pPr>
            <a:r>
              <a:rPr lang="hu-HU" dirty="0" smtClean="0"/>
              <a:t>Stabilizációs</a:t>
            </a:r>
          </a:p>
          <a:p>
            <a:pPr>
              <a:buFontTx/>
              <a:buChar char="-"/>
            </a:pPr>
            <a:r>
              <a:rPr lang="hu-HU" dirty="0" smtClean="0"/>
              <a:t>Válságkezelő</a:t>
            </a:r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0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Eszközök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57403"/>
          </a:xfrm>
        </p:spPr>
        <p:txBody>
          <a:bodyPr/>
          <a:lstStyle/>
          <a:p>
            <a:r>
              <a:rPr lang="hu-HU" dirty="0" smtClean="0"/>
              <a:t>Alapvető eszközök a </a:t>
            </a:r>
            <a:r>
              <a:rPr lang="hu-HU" i="1" dirty="0" smtClean="0"/>
              <a:t>költségvetési</a:t>
            </a:r>
            <a:r>
              <a:rPr lang="hu-HU" dirty="0" smtClean="0"/>
              <a:t> és a </a:t>
            </a:r>
            <a:r>
              <a:rPr lang="hu-HU" i="1" dirty="0" smtClean="0"/>
              <a:t>monetáris</a:t>
            </a:r>
            <a:r>
              <a:rPr lang="hu-HU" dirty="0" smtClean="0"/>
              <a:t> politika</a:t>
            </a:r>
          </a:p>
          <a:p>
            <a:r>
              <a:rPr lang="hu-HU" dirty="0" smtClean="0"/>
              <a:t>Ezeken kívül még: jövedelempolitika, foglalkoztatáspolitika, szociálpolitika, külkereskedelmi politika, stb. </a:t>
            </a:r>
          </a:p>
          <a:p>
            <a:r>
              <a:rPr lang="hu-HU" dirty="0" smtClean="0"/>
              <a:t>A költségvetési politikának két meghatározó eleme van: a kormányzati kiadások és az adók</a:t>
            </a:r>
          </a:p>
          <a:p>
            <a:r>
              <a:rPr lang="hu-HU" dirty="0" smtClean="0"/>
              <a:t>A monetáris politika alapvetően a pénzkínálat szabályozását foglalja magában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3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Eszközök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/>
          <a:lstStyle/>
          <a:p>
            <a:r>
              <a:rPr lang="hu-HU" dirty="0" smtClean="0"/>
              <a:t>A tradicionális makro elméletre alapozott (keynesiánus) gazdaságpolitika (elsősorban az IS-LM elemzés) szerint a kormányzati kiadások és a pénzkínálat növekedése emeli, az adók növekedése pedig csökkenti az aggregát kereslet szintjét. Ugyanakkor viszont ezeknek az eszközöknek nincs hatása az aggregát kínálat alakulására. Ezért a </a:t>
            </a:r>
            <a:r>
              <a:rPr lang="hu-HU" i="1" dirty="0" smtClean="0"/>
              <a:t>keynesiánus</a:t>
            </a:r>
            <a:r>
              <a:rPr lang="hu-HU" dirty="0" smtClean="0"/>
              <a:t> gazdaságpolitika a </a:t>
            </a:r>
            <a:r>
              <a:rPr lang="hu-HU" i="1" dirty="0" smtClean="0"/>
              <a:t>kereslet szabályozását </a:t>
            </a:r>
            <a:r>
              <a:rPr lang="hu-HU" dirty="0" smtClean="0"/>
              <a:t>tekintette középponti feladatnak.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3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/>
              <a:t>Eszközök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 smtClean="0"/>
              <a:t>A később előtérbe kerülő makroelméletek (a </a:t>
            </a:r>
            <a:r>
              <a:rPr lang="hu-HU" i="1" dirty="0" smtClean="0"/>
              <a:t>monetarizmus</a:t>
            </a:r>
            <a:r>
              <a:rPr lang="hu-HU" dirty="0" smtClean="0"/>
              <a:t> vagy az </a:t>
            </a:r>
            <a:r>
              <a:rPr lang="hu-HU" i="1" dirty="0" smtClean="0"/>
              <a:t>újklasszikus</a:t>
            </a:r>
            <a:r>
              <a:rPr lang="hu-HU" dirty="0" smtClean="0"/>
              <a:t> elmélet) kétségbe vonják a keresletszabályozás hatékonyságát, másfelől hangsúlyozzák, hogy a keresletszabályozó gazdaságpolitika szándéka ellenére az aggregát kínálat alakulására is hatással van. Ezért az eszközök hatásának vizsgálatakor mind a kereslet, mind a kínálat alakulására figyelemmel kell lenni.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Eszközök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4785395"/>
          </a:xfrm>
        </p:spPr>
        <p:txBody>
          <a:bodyPr/>
          <a:lstStyle/>
          <a:p>
            <a:r>
              <a:rPr lang="hu-HU" sz="2800" dirty="0" smtClean="0"/>
              <a:t>Ugyanis az </a:t>
            </a:r>
            <a:r>
              <a:rPr lang="hu-HU" sz="2800" i="1" dirty="0" smtClean="0"/>
              <a:t>aggregát kereslet és kínálat </a:t>
            </a:r>
            <a:r>
              <a:rPr lang="hu-HU" sz="2800" dirty="0" smtClean="0"/>
              <a:t>alakulása az, ami meghatározza az egyensúlyi jövedelmet, a gazdasági növekedést, az infláció és a munkanélküliség alakulását, vagyis a gazdaság és a gazdaságpolitika alapvető céljait.</a:t>
            </a:r>
          </a:p>
          <a:p>
            <a:r>
              <a:rPr lang="hu-HU" sz="2800" dirty="0" smtClean="0"/>
              <a:t>A gazdaságpolitikai eszközök hatásának vizsgálata ezért koncentrál az aggregát keresletre és kínálatra gyakorolt hatások elemzésére. A gazdaságpolitika lényege ugyanis </a:t>
            </a:r>
            <a:r>
              <a:rPr lang="hu-HU" sz="2800" dirty="0"/>
              <a:t>o</a:t>
            </a:r>
            <a:r>
              <a:rPr lang="hu-HU" sz="2800" dirty="0" smtClean="0"/>
              <a:t>lyan eszközöket találni,  melyek segítségével a gazdasági működés a kívánt célok felé terelhető.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3672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Eszközök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alkalmazott gazdaságpolitikákat szándékaik szerint is megkülönböztetik aszerint, hogy mire kívánnak elsősorban hatni:</a:t>
            </a:r>
          </a:p>
          <a:p>
            <a:pPr>
              <a:buFontTx/>
              <a:buChar char="-"/>
            </a:pPr>
            <a:r>
              <a:rPr lang="hu-HU" dirty="0" smtClean="0"/>
              <a:t>A klasszikus keynesiánus gazdaságpolitika a </a:t>
            </a:r>
            <a:r>
              <a:rPr lang="hu-HU" i="1" dirty="0" smtClean="0"/>
              <a:t>keresletösztönzés</a:t>
            </a:r>
            <a:r>
              <a:rPr lang="hu-HU" dirty="0" smtClean="0"/>
              <a:t>t tűzte ki célul</a:t>
            </a:r>
          </a:p>
          <a:p>
            <a:pPr>
              <a:buFontTx/>
              <a:buChar char="-"/>
            </a:pPr>
            <a:r>
              <a:rPr lang="hu-HU" dirty="0" smtClean="0"/>
              <a:t>A 80-as évek konzervatív amerikai gazdaságpolitikája viszont a </a:t>
            </a:r>
            <a:r>
              <a:rPr lang="hu-HU" i="1" dirty="0" smtClean="0"/>
              <a:t>kínálatösztönzés</a:t>
            </a:r>
            <a:r>
              <a:rPr lang="hu-HU" dirty="0" smtClean="0"/>
              <a:t>t tekintette kulcsfontosságúnak.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0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https://www.theglobaleconomy.com/</a:t>
            </a:r>
          </a:p>
        </p:txBody>
      </p:sp>
    </p:spTree>
    <p:extLst>
      <p:ext uri="{BB962C8B-B14F-4D97-AF65-F5344CB8AC3E}">
        <p14:creationId xmlns:p14="http://schemas.microsoft.com/office/powerpoint/2010/main" val="12256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hu-HU" dirty="0" smtClean="0"/>
              <a:t>A gazdaságpolitika tehát kormányzati szintű kategória, mely egy ország egészére vonatkozó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b="1" i="1" dirty="0" smtClean="0"/>
              <a:t>célok</a:t>
            </a:r>
            <a:r>
              <a:rPr lang="hu-HU" dirty="0" smtClean="0"/>
              <a:t> és </a:t>
            </a:r>
            <a:r>
              <a:rPr lang="hu-HU" b="1" i="1" dirty="0" smtClean="0"/>
              <a:t>eszközök</a:t>
            </a:r>
            <a:r>
              <a:rPr lang="hu-HU" dirty="0" smtClean="0"/>
              <a:t> összességét tartalmazza. </a:t>
            </a:r>
          </a:p>
          <a:p>
            <a:r>
              <a:rPr lang="hu-HU" dirty="0" smtClean="0"/>
              <a:t>A „politika” azon elveket jelenti, amelyek valamely cél elérésének érdekében teendő cselekedeteket kormányozzák.</a:t>
            </a:r>
          </a:p>
          <a:p>
            <a:r>
              <a:rPr lang="hu-HU" dirty="0" smtClean="0"/>
              <a:t>A politika 3 kérdésre keresi a választ:</a:t>
            </a:r>
          </a:p>
          <a:p>
            <a:pPr>
              <a:buFontTx/>
              <a:buChar char="-"/>
            </a:pPr>
            <a:r>
              <a:rPr lang="hu-HU" i="1" dirty="0" smtClean="0"/>
              <a:t>mit</a:t>
            </a:r>
            <a:r>
              <a:rPr lang="hu-HU" dirty="0" smtClean="0"/>
              <a:t> akarunk (cél)</a:t>
            </a:r>
          </a:p>
          <a:p>
            <a:pPr>
              <a:buFontTx/>
              <a:buChar char="-"/>
            </a:pPr>
            <a:r>
              <a:rPr lang="hu-HU" i="1" dirty="0" smtClean="0"/>
              <a:t>hogyan</a:t>
            </a:r>
            <a:r>
              <a:rPr lang="hu-HU" dirty="0" smtClean="0"/>
              <a:t> akarjuk elérni (eszköz)</a:t>
            </a:r>
          </a:p>
          <a:p>
            <a:pPr>
              <a:buFontTx/>
              <a:buChar char="-"/>
            </a:pPr>
            <a:r>
              <a:rPr lang="hu-HU" i="1" dirty="0" smtClean="0"/>
              <a:t>kinek</a:t>
            </a:r>
            <a:r>
              <a:rPr lang="hu-HU" dirty="0" smtClean="0"/>
              <a:t> a politikája (az államé)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5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2776"/>
          </a:xfrm>
        </p:spPr>
        <p:txBody>
          <a:bodyPr/>
          <a:lstStyle/>
          <a:p>
            <a:r>
              <a:rPr lang="hu-HU" sz="4000" dirty="0" smtClean="0"/>
              <a:t>Más szerzők értelmezései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6937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gazdaságpolitika </a:t>
            </a:r>
            <a:r>
              <a:rPr lang="hu-HU" i="1" dirty="0" smtClean="0"/>
              <a:t>folyamat,</a:t>
            </a:r>
            <a:r>
              <a:rPr lang="hu-HU" dirty="0" smtClean="0"/>
              <a:t> melyben a </a:t>
            </a:r>
            <a:r>
              <a:rPr lang="hu-HU" i="1" dirty="0" smtClean="0"/>
              <a:t>különböző szereplők</a:t>
            </a:r>
            <a:r>
              <a:rPr lang="hu-HU" dirty="0" smtClean="0"/>
              <a:t> </a:t>
            </a:r>
            <a:r>
              <a:rPr lang="hu-HU" i="1" dirty="0" smtClean="0"/>
              <a:t>rendszeresen </a:t>
            </a:r>
            <a:r>
              <a:rPr lang="hu-HU" dirty="0" smtClean="0"/>
              <a:t>hatást gyakorolnak a kormányzati döntésekre acélból, hogy a fennálló intézmények és eszközök révén </a:t>
            </a:r>
            <a:r>
              <a:rPr lang="hu-HU" i="1" dirty="0" smtClean="0"/>
              <a:t>saját céljaikat</a:t>
            </a:r>
            <a:r>
              <a:rPr lang="hu-HU" dirty="0" smtClean="0"/>
              <a:t> realizálják.</a:t>
            </a:r>
          </a:p>
          <a:p>
            <a:pPr marL="0" indent="0">
              <a:buNone/>
            </a:pPr>
            <a:r>
              <a:rPr lang="hu-HU" dirty="0" smtClean="0"/>
              <a:t>Ebben a megközelítésben tehát a gp inkább kölcsönhatások, mint előre kitervelt, következetes modell illetve annak követése. (Hetényi)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43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4000" dirty="0" smtClean="0"/>
              <a:t>Megjegyzések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4713387"/>
          </a:xfrm>
        </p:spPr>
        <p:txBody>
          <a:bodyPr/>
          <a:lstStyle/>
          <a:p>
            <a:r>
              <a:rPr lang="hu-HU" dirty="0" smtClean="0"/>
              <a:t>Nem minden kormányzati döntés gazdaságpolitikai csak az, amely közvetlen (vagy konkretizálható közvetett) </a:t>
            </a:r>
            <a:r>
              <a:rPr lang="hu-HU" i="1" dirty="0" smtClean="0"/>
              <a:t>társadalmi kihatású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ui. BPA: vannak napi döntések, melyek fontosak egyénekre nézve, de nem országos jelentőségűek</a:t>
            </a:r>
          </a:p>
          <a:p>
            <a:pPr marL="0" indent="0">
              <a:buNone/>
            </a:pPr>
            <a:r>
              <a:rPr lang="hu-HU" dirty="0" smtClean="0"/>
              <a:t>Megkülönböztetendők:</a:t>
            </a:r>
          </a:p>
          <a:p>
            <a:pPr marL="0" indent="0">
              <a:buNone/>
            </a:pPr>
            <a:r>
              <a:rPr lang="hu-HU" dirty="0" smtClean="0"/>
              <a:t>-- az állam szokásos igazgatási, szabályozási feladatai</a:t>
            </a:r>
          </a:p>
          <a:p>
            <a:pPr marL="0" indent="0">
              <a:buNone/>
            </a:pPr>
            <a:r>
              <a:rPr lang="hu-HU" dirty="0" smtClean="0"/>
              <a:t>-- gazdaságpolitikai teendői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36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5035</TotalTime>
  <Words>3127</Words>
  <Application>Microsoft Office PowerPoint</Application>
  <PresentationFormat>Diavetítés a képernyőre (4:3 oldalarány)</PresentationFormat>
  <Paragraphs>400</Paragraphs>
  <Slides>67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67</vt:i4>
      </vt:variant>
    </vt:vector>
  </HeadingPairs>
  <TitlesOfParts>
    <vt:vector size="68" baseType="lpstr">
      <vt:lpstr>Office-téma</vt:lpstr>
      <vt:lpstr>Gazdaságpolitika bsc   1-2. ea</vt:lpstr>
      <vt:lpstr>.</vt:lpstr>
      <vt:lpstr>.</vt:lpstr>
      <vt:lpstr>.</vt:lpstr>
      <vt:lpstr>.</vt:lpstr>
      <vt:lpstr>A gazdaságpolitika értelmezése, definiálása</vt:lpstr>
      <vt:lpstr>.</vt:lpstr>
      <vt:lpstr>Más szerzők értelmezései</vt:lpstr>
      <vt:lpstr>Megjegyzések</vt:lpstr>
      <vt:lpstr>Társadalmi érték meghatározás és gazdaságpolitika</vt:lpstr>
      <vt:lpstr>Tudomány-e a gazdaságpolitika?</vt:lpstr>
      <vt:lpstr>A gazdaságpolitika funkciói</vt:lpstr>
      <vt:lpstr>A gazdaságpolitika részelemei</vt:lpstr>
      <vt:lpstr>.</vt:lpstr>
      <vt:lpstr>A politikák hierarchiája</vt:lpstr>
      <vt:lpstr>Monetáris politika</vt:lpstr>
      <vt:lpstr>Folyt.</vt:lpstr>
      <vt:lpstr>Folyt.</vt:lpstr>
      <vt:lpstr>Fiskális politika.</vt:lpstr>
      <vt:lpstr>Devizapolitika</vt:lpstr>
      <vt:lpstr>Egyéb részpolitikák</vt:lpstr>
      <vt:lpstr>Folyt.</vt:lpstr>
      <vt:lpstr>Folyt.</vt:lpstr>
      <vt:lpstr>A gazdaságpolitika tárgya</vt:lpstr>
      <vt:lpstr>Folyt.</vt:lpstr>
      <vt:lpstr>A gazdaságpolitika szintjei</vt:lpstr>
      <vt:lpstr>Stratégia </vt:lpstr>
      <vt:lpstr>Fejlesztési stratégia</vt:lpstr>
      <vt:lpstr>Folyt.</vt:lpstr>
      <vt:lpstr>Folyt.</vt:lpstr>
      <vt:lpstr>A stratégia jelentősége</vt:lpstr>
      <vt:lpstr>Folyt </vt:lpstr>
      <vt:lpstr>Stratégia és gazdaságpolitika</vt:lpstr>
      <vt:lpstr>Folyt.</vt:lpstr>
      <vt:lpstr>Folyt. </vt:lpstr>
      <vt:lpstr>Stratégiaalkotás </vt:lpstr>
      <vt:lpstr>Folyt.</vt:lpstr>
      <vt:lpstr>Folyt.</vt:lpstr>
      <vt:lpstr>Folyt. </vt:lpstr>
      <vt:lpstr>A társadalmi konszenzus szükségessége</vt:lpstr>
      <vt:lpstr>Konszenzus és legitimitás</vt:lpstr>
      <vt:lpstr>Felzárkózás és demokrácia</vt:lpstr>
      <vt:lpstr>Állam és gazdaság</vt:lpstr>
      <vt:lpstr>Folyt.</vt:lpstr>
      <vt:lpstr>Az állam gazdasági beavatkozásának (egyéb) indokai</vt:lpstr>
      <vt:lpstr>Gazdaságpolitika definíció</vt:lpstr>
      <vt:lpstr>Gazdaságpolitikai célok és eszközök</vt:lpstr>
      <vt:lpstr>Célok</vt:lpstr>
      <vt:lpstr>Célok</vt:lpstr>
      <vt:lpstr>Célok</vt:lpstr>
      <vt:lpstr>Célok</vt:lpstr>
      <vt:lpstr>Célok</vt:lpstr>
      <vt:lpstr>Célok</vt:lpstr>
      <vt:lpstr>Célok</vt:lpstr>
      <vt:lpstr>Célok</vt:lpstr>
      <vt:lpstr>Célok</vt:lpstr>
      <vt:lpstr>Célok</vt:lpstr>
      <vt:lpstr>Célok</vt:lpstr>
      <vt:lpstr>Célok</vt:lpstr>
      <vt:lpstr>Célok</vt:lpstr>
      <vt:lpstr>Célok</vt:lpstr>
      <vt:lpstr>Eszközök</vt:lpstr>
      <vt:lpstr>Eszközök</vt:lpstr>
      <vt:lpstr>Eszközök</vt:lpstr>
      <vt:lpstr>Eszközök</vt:lpstr>
      <vt:lpstr>Eszközök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par</cp:lastModifiedBy>
  <cp:revision>181</cp:revision>
  <dcterms:created xsi:type="dcterms:W3CDTF">2011-12-06T13:04:46Z</dcterms:created>
  <dcterms:modified xsi:type="dcterms:W3CDTF">2019-09-25T09:33:28Z</dcterms:modified>
</cp:coreProperties>
</file>